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97"/>
  </p:notesMasterIdLst>
  <p:sldIdLst>
    <p:sldId id="358" r:id="rId2"/>
    <p:sldId id="347" r:id="rId3"/>
    <p:sldId id="482" r:id="rId4"/>
    <p:sldId id="491" r:id="rId5"/>
    <p:sldId id="780" r:id="rId6"/>
    <p:sldId id="792" r:id="rId7"/>
    <p:sldId id="781" r:id="rId8"/>
    <p:sldId id="793" r:id="rId9"/>
    <p:sldId id="794" r:id="rId10"/>
    <p:sldId id="782" r:id="rId11"/>
    <p:sldId id="783" r:id="rId12"/>
    <p:sldId id="784" r:id="rId13"/>
    <p:sldId id="785" r:id="rId14"/>
    <p:sldId id="483" r:id="rId15"/>
    <p:sldId id="484" r:id="rId16"/>
    <p:sldId id="521" r:id="rId17"/>
    <p:sldId id="427" r:id="rId18"/>
    <p:sldId id="502" r:id="rId19"/>
    <p:sldId id="522" r:id="rId20"/>
    <p:sldId id="786" r:id="rId21"/>
    <p:sldId id="787" r:id="rId22"/>
    <p:sldId id="503" r:id="rId23"/>
    <p:sldId id="493" r:id="rId24"/>
    <p:sldId id="523" r:id="rId25"/>
    <p:sldId id="488" r:id="rId26"/>
    <p:sldId id="428" r:id="rId27"/>
    <p:sldId id="524" r:id="rId28"/>
    <p:sldId id="431" r:id="rId29"/>
    <p:sldId id="799" r:id="rId30"/>
    <p:sldId id="800" r:id="rId31"/>
    <p:sldId id="801" r:id="rId32"/>
    <p:sldId id="802" r:id="rId33"/>
    <p:sldId id="804" r:id="rId34"/>
    <p:sldId id="803" r:id="rId35"/>
    <p:sldId id="790" r:id="rId36"/>
    <p:sldId id="791" r:id="rId37"/>
    <p:sldId id="796" r:id="rId38"/>
    <p:sldId id="798" r:id="rId39"/>
    <p:sldId id="797" r:id="rId40"/>
    <p:sldId id="805" r:id="rId41"/>
    <p:sldId id="806" r:id="rId42"/>
    <p:sldId id="808" r:id="rId43"/>
    <p:sldId id="807" r:id="rId44"/>
    <p:sldId id="809" r:id="rId45"/>
    <p:sldId id="810" r:id="rId46"/>
    <p:sldId id="811" r:id="rId47"/>
    <p:sldId id="812" r:id="rId48"/>
    <p:sldId id="813" r:id="rId49"/>
    <p:sldId id="814" r:id="rId50"/>
    <p:sldId id="815" r:id="rId51"/>
    <p:sldId id="816" r:id="rId52"/>
    <p:sldId id="817" r:id="rId53"/>
    <p:sldId id="818" r:id="rId54"/>
    <p:sldId id="819" r:id="rId55"/>
    <p:sldId id="820" r:id="rId56"/>
    <p:sldId id="840" r:id="rId57"/>
    <p:sldId id="821" r:id="rId58"/>
    <p:sldId id="830" r:id="rId59"/>
    <p:sldId id="822" r:id="rId60"/>
    <p:sldId id="823" r:id="rId61"/>
    <p:sldId id="824" r:id="rId62"/>
    <p:sldId id="847" r:id="rId63"/>
    <p:sldId id="825" r:id="rId64"/>
    <p:sldId id="826" r:id="rId65"/>
    <p:sldId id="841" r:id="rId66"/>
    <p:sldId id="844" r:id="rId67"/>
    <p:sldId id="845" r:id="rId68"/>
    <p:sldId id="843" r:id="rId69"/>
    <p:sldId id="842" r:id="rId70"/>
    <p:sldId id="827" r:id="rId71"/>
    <p:sldId id="828" r:id="rId72"/>
    <p:sldId id="829" r:id="rId73"/>
    <p:sldId id="831" r:id="rId74"/>
    <p:sldId id="832" r:id="rId75"/>
    <p:sldId id="833" r:id="rId76"/>
    <p:sldId id="834" r:id="rId77"/>
    <p:sldId id="835" r:id="rId78"/>
    <p:sldId id="836" r:id="rId79"/>
    <p:sldId id="837" r:id="rId80"/>
    <p:sldId id="838" r:id="rId81"/>
    <p:sldId id="839" r:id="rId82"/>
    <p:sldId id="852" r:id="rId83"/>
    <p:sldId id="853" r:id="rId84"/>
    <p:sldId id="848" r:id="rId85"/>
    <p:sldId id="849" r:id="rId86"/>
    <p:sldId id="850" r:id="rId87"/>
    <p:sldId id="851" r:id="rId88"/>
    <p:sldId id="854" r:id="rId89"/>
    <p:sldId id="855" r:id="rId90"/>
    <p:sldId id="856" r:id="rId91"/>
    <p:sldId id="857" r:id="rId92"/>
    <p:sldId id="858" r:id="rId93"/>
    <p:sldId id="860" r:id="rId94"/>
    <p:sldId id="859" r:id="rId95"/>
    <p:sldId id="861" r:id="rId9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ts" id="{DB4EE011-F8CE-49EE-AADD-7C902F8BBF21}">
          <p14:sldIdLst>
            <p14:sldId id="358"/>
          </p14:sldIdLst>
        </p14:section>
        <p14:section name="Cover Slide" id="{EAEED41A-DC41-4E7A-B794-83819DBB3E5D}">
          <p14:sldIdLst/>
        </p14:section>
        <p14:section name="Images Slides" id="{C5428DC1-19CF-4922-B5F4-450CFD13C505}">
          <p14:sldIdLst>
            <p14:sldId id="347"/>
            <p14:sldId id="482"/>
            <p14:sldId id="491"/>
            <p14:sldId id="780"/>
            <p14:sldId id="792"/>
            <p14:sldId id="781"/>
            <p14:sldId id="793"/>
            <p14:sldId id="794"/>
            <p14:sldId id="782"/>
            <p14:sldId id="783"/>
            <p14:sldId id="784"/>
            <p14:sldId id="785"/>
            <p14:sldId id="483"/>
            <p14:sldId id="484"/>
            <p14:sldId id="521"/>
            <p14:sldId id="427"/>
            <p14:sldId id="502"/>
            <p14:sldId id="522"/>
            <p14:sldId id="786"/>
            <p14:sldId id="787"/>
            <p14:sldId id="503"/>
            <p14:sldId id="493"/>
            <p14:sldId id="523"/>
            <p14:sldId id="488"/>
            <p14:sldId id="428"/>
            <p14:sldId id="524"/>
            <p14:sldId id="431"/>
            <p14:sldId id="799"/>
            <p14:sldId id="800"/>
            <p14:sldId id="801"/>
            <p14:sldId id="802"/>
            <p14:sldId id="804"/>
            <p14:sldId id="803"/>
            <p14:sldId id="790"/>
            <p14:sldId id="791"/>
            <p14:sldId id="796"/>
            <p14:sldId id="798"/>
            <p14:sldId id="797"/>
            <p14:sldId id="805"/>
            <p14:sldId id="806"/>
            <p14:sldId id="808"/>
            <p14:sldId id="807"/>
            <p14:sldId id="809"/>
            <p14:sldId id="810"/>
            <p14:sldId id="811"/>
            <p14:sldId id="812"/>
            <p14:sldId id="813"/>
            <p14:sldId id="814"/>
            <p14:sldId id="815"/>
            <p14:sldId id="816"/>
            <p14:sldId id="817"/>
            <p14:sldId id="818"/>
            <p14:sldId id="819"/>
            <p14:sldId id="820"/>
            <p14:sldId id="840"/>
            <p14:sldId id="821"/>
            <p14:sldId id="830"/>
            <p14:sldId id="822"/>
            <p14:sldId id="823"/>
            <p14:sldId id="824"/>
            <p14:sldId id="847"/>
            <p14:sldId id="825"/>
            <p14:sldId id="826"/>
            <p14:sldId id="841"/>
            <p14:sldId id="844"/>
            <p14:sldId id="845"/>
            <p14:sldId id="843"/>
            <p14:sldId id="842"/>
            <p14:sldId id="827"/>
            <p14:sldId id="828"/>
            <p14:sldId id="829"/>
            <p14:sldId id="831"/>
            <p14:sldId id="832"/>
            <p14:sldId id="833"/>
            <p14:sldId id="834"/>
            <p14:sldId id="835"/>
            <p14:sldId id="836"/>
            <p14:sldId id="837"/>
            <p14:sldId id="838"/>
            <p14:sldId id="839"/>
            <p14:sldId id="852"/>
            <p14:sldId id="853"/>
            <p14:sldId id="848"/>
            <p14:sldId id="849"/>
            <p14:sldId id="850"/>
            <p14:sldId id="851"/>
            <p14:sldId id="854"/>
            <p14:sldId id="855"/>
            <p14:sldId id="856"/>
            <p14:sldId id="857"/>
            <p14:sldId id="858"/>
            <p14:sldId id="860"/>
            <p14:sldId id="859"/>
            <p14:sldId id="861"/>
          </p14:sldIdLst>
        </p14:section>
        <p14:section name="Text - Slides" id="{6156A3A9-F553-4AF0-848C-9BBF9A58A6BF}">
          <p14:sldIdLst/>
        </p14:section>
        <p14:section name="3D Mockups - Slides" id="{F3CE30E4-97B3-4F10-8499-05E7EAEEFD9E}">
          <p14:sldIdLst/>
        </p14:section>
        <p14:section name="Team Slides" id="{A78079BD-CC6B-415F-A89A-892F09E1CF30}">
          <p14:sldIdLst/>
        </p14:section>
        <p14:section name="Graph and Number Slides" id="{10899A1A-069E-4CC3-8EF3-EECF16831075}">
          <p14:sldIdLst/>
        </p14:section>
        <p14:section name="Pricing Slides" id="{89E22FB8-9EB6-412E-A627-674501CA368D}">
          <p14:sldIdLst/>
        </p14:section>
        <p14:section name="Ressources - Slides" id="{FCAD3388-6E6A-46AA-9D8E-E92C91BB8B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wan" initials="E" lastIdx="1" clrIdx="0">
    <p:extLst>
      <p:ext uri="{19B8F6BF-5375-455C-9EA6-DF929625EA0E}">
        <p15:presenceInfo xmlns:p15="http://schemas.microsoft.com/office/powerpoint/2012/main" userId="Erwan" providerId="None"/>
      </p:ext>
    </p:extLst>
  </p:cmAuthor>
  <p:cmAuthor id="2" name="Jerome BESTEL" initials="JB" lastIdx="2" clrIdx="1">
    <p:extLst>
      <p:ext uri="{19B8F6BF-5375-455C-9EA6-DF929625EA0E}">
        <p15:presenceInfo xmlns:p15="http://schemas.microsoft.com/office/powerpoint/2012/main" userId="16478a9b5c87d1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090E"/>
    <a:srgbClr val="000000"/>
    <a:srgbClr val="111111"/>
    <a:srgbClr val="4336F4"/>
    <a:srgbClr val="F2F2F2"/>
    <a:srgbClr val="262626"/>
    <a:srgbClr val="FC5818"/>
    <a:srgbClr val="321900"/>
    <a:srgbClr val="72A0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362" autoAdjust="0"/>
  </p:normalViewPr>
  <p:slideViewPr>
    <p:cSldViewPr snapToGrid="0" showGuides="1">
      <p:cViewPr varScale="1">
        <p:scale>
          <a:sx n="82" d="100"/>
          <a:sy n="82" d="100"/>
        </p:scale>
        <p:origin x="72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9BC1A981-7AA1-4167-8CEC-3C4435E29740}" type="datetimeFigureOut">
              <a:rPr lang="fr-FR" smtClean="0"/>
              <a:pPr/>
              <a:t>12/10/2023</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C6420C69-8C73-4047-85CC-F5445B7DF61C}" type="slidenum">
              <a:rPr lang="fr-FR" smtClean="0"/>
              <a:pPr/>
              <a:t>‹#›</a:t>
            </a:fld>
            <a:endParaRPr lang="fr-FR" dirty="0"/>
          </a:p>
        </p:txBody>
      </p:sp>
    </p:spTree>
    <p:extLst>
      <p:ext uri="{BB962C8B-B14F-4D97-AF65-F5344CB8AC3E}">
        <p14:creationId xmlns:p14="http://schemas.microsoft.com/office/powerpoint/2010/main" val="316059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a:t>
            </a:fld>
            <a:endParaRPr lang="fr-FR" dirty="0"/>
          </a:p>
        </p:txBody>
      </p:sp>
    </p:spTree>
    <p:extLst>
      <p:ext uri="{BB962C8B-B14F-4D97-AF65-F5344CB8AC3E}">
        <p14:creationId xmlns:p14="http://schemas.microsoft.com/office/powerpoint/2010/main" val="303296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11</a:t>
            </a:fld>
            <a:endParaRPr lang="fr-FR" dirty="0"/>
          </a:p>
        </p:txBody>
      </p:sp>
    </p:spTree>
    <p:extLst>
      <p:ext uri="{BB962C8B-B14F-4D97-AF65-F5344CB8AC3E}">
        <p14:creationId xmlns:p14="http://schemas.microsoft.com/office/powerpoint/2010/main" val="2657307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12</a:t>
            </a:fld>
            <a:endParaRPr lang="fr-FR" dirty="0"/>
          </a:p>
        </p:txBody>
      </p:sp>
    </p:spTree>
    <p:extLst>
      <p:ext uri="{BB962C8B-B14F-4D97-AF65-F5344CB8AC3E}">
        <p14:creationId xmlns:p14="http://schemas.microsoft.com/office/powerpoint/2010/main" val="52247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13</a:t>
            </a:fld>
            <a:endParaRPr lang="fr-FR" dirty="0"/>
          </a:p>
        </p:txBody>
      </p:sp>
    </p:spTree>
    <p:extLst>
      <p:ext uri="{BB962C8B-B14F-4D97-AF65-F5344CB8AC3E}">
        <p14:creationId xmlns:p14="http://schemas.microsoft.com/office/powerpoint/2010/main" val="3167808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14</a:t>
            </a:fld>
            <a:endParaRPr lang="fr-FR" dirty="0"/>
          </a:p>
        </p:txBody>
      </p:sp>
    </p:spTree>
    <p:extLst>
      <p:ext uri="{BB962C8B-B14F-4D97-AF65-F5344CB8AC3E}">
        <p14:creationId xmlns:p14="http://schemas.microsoft.com/office/powerpoint/2010/main" val="1103402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15</a:t>
            </a:fld>
            <a:endParaRPr lang="fr-FR" dirty="0"/>
          </a:p>
        </p:txBody>
      </p:sp>
    </p:spTree>
    <p:extLst>
      <p:ext uri="{BB962C8B-B14F-4D97-AF65-F5344CB8AC3E}">
        <p14:creationId xmlns:p14="http://schemas.microsoft.com/office/powerpoint/2010/main" val="72659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16</a:t>
            </a:fld>
            <a:endParaRPr lang="fr-FR" dirty="0"/>
          </a:p>
        </p:txBody>
      </p:sp>
    </p:spTree>
    <p:extLst>
      <p:ext uri="{BB962C8B-B14F-4D97-AF65-F5344CB8AC3E}">
        <p14:creationId xmlns:p14="http://schemas.microsoft.com/office/powerpoint/2010/main" val="1830604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17</a:t>
            </a:fld>
            <a:endParaRPr lang="fr-FR" dirty="0"/>
          </a:p>
        </p:txBody>
      </p:sp>
    </p:spTree>
    <p:extLst>
      <p:ext uri="{BB962C8B-B14F-4D97-AF65-F5344CB8AC3E}">
        <p14:creationId xmlns:p14="http://schemas.microsoft.com/office/powerpoint/2010/main" val="1077798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18</a:t>
            </a:fld>
            <a:endParaRPr lang="fr-FR" dirty="0"/>
          </a:p>
        </p:txBody>
      </p:sp>
    </p:spTree>
    <p:extLst>
      <p:ext uri="{BB962C8B-B14F-4D97-AF65-F5344CB8AC3E}">
        <p14:creationId xmlns:p14="http://schemas.microsoft.com/office/powerpoint/2010/main" val="2148065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19</a:t>
            </a:fld>
            <a:endParaRPr lang="fr-FR" dirty="0"/>
          </a:p>
        </p:txBody>
      </p:sp>
    </p:spTree>
    <p:extLst>
      <p:ext uri="{BB962C8B-B14F-4D97-AF65-F5344CB8AC3E}">
        <p14:creationId xmlns:p14="http://schemas.microsoft.com/office/powerpoint/2010/main" val="4171307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20</a:t>
            </a:fld>
            <a:endParaRPr lang="fr-FR" dirty="0"/>
          </a:p>
        </p:txBody>
      </p:sp>
    </p:spTree>
    <p:extLst>
      <p:ext uri="{BB962C8B-B14F-4D97-AF65-F5344CB8AC3E}">
        <p14:creationId xmlns:p14="http://schemas.microsoft.com/office/powerpoint/2010/main" val="4254072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a:t>
            </a:fld>
            <a:endParaRPr lang="fr-FR" dirty="0"/>
          </a:p>
        </p:txBody>
      </p:sp>
    </p:spTree>
    <p:extLst>
      <p:ext uri="{BB962C8B-B14F-4D97-AF65-F5344CB8AC3E}">
        <p14:creationId xmlns:p14="http://schemas.microsoft.com/office/powerpoint/2010/main" val="2489439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21</a:t>
            </a:fld>
            <a:endParaRPr lang="fr-FR" dirty="0"/>
          </a:p>
        </p:txBody>
      </p:sp>
    </p:spTree>
    <p:extLst>
      <p:ext uri="{BB962C8B-B14F-4D97-AF65-F5344CB8AC3E}">
        <p14:creationId xmlns:p14="http://schemas.microsoft.com/office/powerpoint/2010/main" val="1112401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22</a:t>
            </a:fld>
            <a:endParaRPr lang="fr-FR" dirty="0"/>
          </a:p>
        </p:txBody>
      </p:sp>
    </p:spTree>
    <p:extLst>
      <p:ext uri="{BB962C8B-B14F-4D97-AF65-F5344CB8AC3E}">
        <p14:creationId xmlns:p14="http://schemas.microsoft.com/office/powerpoint/2010/main" val="1245892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23</a:t>
            </a:fld>
            <a:endParaRPr lang="fr-FR" dirty="0"/>
          </a:p>
        </p:txBody>
      </p:sp>
    </p:spTree>
    <p:extLst>
      <p:ext uri="{BB962C8B-B14F-4D97-AF65-F5344CB8AC3E}">
        <p14:creationId xmlns:p14="http://schemas.microsoft.com/office/powerpoint/2010/main" val="3246759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24</a:t>
            </a:fld>
            <a:endParaRPr lang="fr-FR" dirty="0"/>
          </a:p>
        </p:txBody>
      </p:sp>
    </p:spTree>
    <p:extLst>
      <p:ext uri="{BB962C8B-B14F-4D97-AF65-F5344CB8AC3E}">
        <p14:creationId xmlns:p14="http://schemas.microsoft.com/office/powerpoint/2010/main" val="3089048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25</a:t>
            </a:fld>
            <a:endParaRPr lang="fr-FR" dirty="0"/>
          </a:p>
        </p:txBody>
      </p:sp>
    </p:spTree>
    <p:extLst>
      <p:ext uri="{BB962C8B-B14F-4D97-AF65-F5344CB8AC3E}">
        <p14:creationId xmlns:p14="http://schemas.microsoft.com/office/powerpoint/2010/main" val="1558932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26</a:t>
            </a:fld>
            <a:endParaRPr lang="fr-FR" dirty="0"/>
          </a:p>
        </p:txBody>
      </p:sp>
    </p:spTree>
    <p:extLst>
      <p:ext uri="{BB962C8B-B14F-4D97-AF65-F5344CB8AC3E}">
        <p14:creationId xmlns:p14="http://schemas.microsoft.com/office/powerpoint/2010/main" val="223146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27</a:t>
            </a:fld>
            <a:endParaRPr lang="fr-FR" dirty="0"/>
          </a:p>
        </p:txBody>
      </p:sp>
    </p:spTree>
    <p:extLst>
      <p:ext uri="{BB962C8B-B14F-4D97-AF65-F5344CB8AC3E}">
        <p14:creationId xmlns:p14="http://schemas.microsoft.com/office/powerpoint/2010/main" val="2249909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28</a:t>
            </a:fld>
            <a:endParaRPr lang="fr-FR" dirty="0"/>
          </a:p>
        </p:txBody>
      </p:sp>
    </p:spTree>
    <p:extLst>
      <p:ext uri="{BB962C8B-B14F-4D97-AF65-F5344CB8AC3E}">
        <p14:creationId xmlns:p14="http://schemas.microsoft.com/office/powerpoint/2010/main" val="1406760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29</a:t>
            </a:fld>
            <a:endParaRPr lang="fr-FR" dirty="0"/>
          </a:p>
        </p:txBody>
      </p:sp>
    </p:spTree>
    <p:extLst>
      <p:ext uri="{BB962C8B-B14F-4D97-AF65-F5344CB8AC3E}">
        <p14:creationId xmlns:p14="http://schemas.microsoft.com/office/powerpoint/2010/main" val="4131627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30</a:t>
            </a:fld>
            <a:endParaRPr lang="fr-FR" dirty="0"/>
          </a:p>
        </p:txBody>
      </p:sp>
    </p:spTree>
    <p:extLst>
      <p:ext uri="{BB962C8B-B14F-4D97-AF65-F5344CB8AC3E}">
        <p14:creationId xmlns:p14="http://schemas.microsoft.com/office/powerpoint/2010/main" val="2493156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a:t>
            </a:fld>
            <a:endParaRPr lang="fr-FR" dirty="0"/>
          </a:p>
        </p:txBody>
      </p:sp>
    </p:spTree>
    <p:extLst>
      <p:ext uri="{BB962C8B-B14F-4D97-AF65-F5344CB8AC3E}">
        <p14:creationId xmlns:p14="http://schemas.microsoft.com/office/powerpoint/2010/main" val="3456763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31</a:t>
            </a:fld>
            <a:endParaRPr lang="fr-FR" dirty="0"/>
          </a:p>
        </p:txBody>
      </p:sp>
    </p:spTree>
    <p:extLst>
      <p:ext uri="{BB962C8B-B14F-4D97-AF65-F5344CB8AC3E}">
        <p14:creationId xmlns:p14="http://schemas.microsoft.com/office/powerpoint/2010/main" val="3996431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32</a:t>
            </a:fld>
            <a:endParaRPr lang="fr-FR" dirty="0"/>
          </a:p>
        </p:txBody>
      </p:sp>
    </p:spTree>
    <p:extLst>
      <p:ext uri="{BB962C8B-B14F-4D97-AF65-F5344CB8AC3E}">
        <p14:creationId xmlns:p14="http://schemas.microsoft.com/office/powerpoint/2010/main" val="22264765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33</a:t>
            </a:fld>
            <a:endParaRPr lang="fr-FR" dirty="0"/>
          </a:p>
        </p:txBody>
      </p:sp>
    </p:spTree>
    <p:extLst>
      <p:ext uri="{BB962C8B-B14F-4D97-AF65-F5344CB8AC3E}">
        <p14:creationId xmlns:p14="http://schemas.microsoft.com/office/powerpoint/2010/main" val="888790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34</a:t>
            </a:fld>
            <a:endParaRPr lang="fr-FR" dirty="0"/>
          </a:p>
        </p:txBody>
      </p:sp>
    </p:spTree>
    <p:extLst>
      <p:ext uri="{BB962C8B-B14F-4D97-AF65-F5344CB8AC3E}">
        <p14:creationId xmlns:p14="http://schemas.microsoft.com/office/powerpoint/2010/main" val="19949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35</a:t>
            </a:fld>
            <a:endParaRPr lang="fr-FR" dirty="0"/>
          </a:p>
        </p:txBody>
      </p:sp>
    </p:spTree>
    <p:extLst>
      <p:ext uri="{BB962C8B-B14F-4D97-AF65-F5344CB8AC3E}">
        <p14:creationId xmlns:p14="http://schemas.microsoft.com/office/powerpoint/2010/main" val="4115234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36</a:t>
            </a:fld>
            <a:endParaRPr lang="fr-FR" dirty="0"/>
          </a:p>
        </p:txBody>
      </p:sp>
    </p:spTree>
    <p:extLst>
      <p:ext uri="{BB962C8B-B14F-4D97-AF65-F5344CB8AC3E}">
        <p14:creationId xmlns:p14="http://schemas.microsoft.com/office/powerpoint/2010/main" val="888786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37</a:t>
            </a:fld>
            <a:endParaRPr lang="fr-FR" dirty="0"/>
          </a:p>
        </p:txBody>
      </p:sp>
    </p:spTree>
    <p:extLst>
      <p:ext uri="{BB962C8B-B14F-4D97-AF65-F5344CB8AC3E}">
        <p14:creationId xmlns:p14="http://schemas.microsoft.com/office/powerpoint/2010/main" val="1056300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38</a:t>
            </a:fld>
            <a:endParaRPr lang="fr-FR" dirty="0"/>
          </a:p>
        </p:txBody>
      </p:sp>
    </p:spTree>
    <p:extLst>
      <p:ext uri="{BB962C8B-B14F-4D97-AF65-F5344CB8AC3E}">
        <p14:creationId xmlns:p14="http://schemas.microsoft.com/office/powerpoint/2010/main" val="2201491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39</a:t>
            </a:fld>
            <a:endParaRPr lang="fr-FR" dirty="0"/>
          </a:p>
        </p:txBody>
      </p:sp>
    </p:spTree>
    <p:extLst>
      <p:ext uri="{BB962C8B-B14F-4D97-AF65-F5344CB8AC3E}">
        <p14:creationId xmlns:p14="http://schemas.microsoft.com/office/powerpoint/2010/main" val="3235333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40</a:t>
            </a:fld>
            <a:endParaRPr lang="fr-FR" dirty="0"/>
          </a:p>
        </p:txBody>
      </p:sp>
    </p:spTree>
    <p:extLst>
      <p:ext uri="{BB962C8B-B14F-4D97-AF65-F5344CB8AC3E}">
        <p14:creationId xmlns:p14="http://schemas.microsoft.com/office/powerpoint/2010/main" val="260058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a:t>
            </a:fld>
            <a:endParaRPr lang="fr-FR" dirty="0"/>
          </a:p>
        </p:txBody>
      </p:sp>
    </p:spTree>
    <p:extLst>
      <p:ext uri="{BB962C8B-B14F-4D97-AF65-F5344CB8AC3E}">
        <p14:creationId xmlns:p14="http://schemas.microsoft.com/office/powerpoint/2010/main" val="2514740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41</a:t>
            </a:fld>
            <a:endParaRPr lang="fr-FR" dirty="0"/>
          </a:p>
        </p:txBody>
      </p:sp>
    </p:spTree>
    <p:extLst>
      <p:ext uri="{BB962C8B-B14F-4D97-AF65-F5344CB8AC3E}">
        <p14:creationId xmlns:p14="http://schemas.microsoft.com/office/powerpoint/2010/main" val="3842084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42</a:t>
            </a:fld>
            <a:endParaRPr lang="fr-FR" dirty="0"/>
          </a:p>
        </p:txBody>
      </p:sp>
    </p:spTree>
    <p:extLst>
      <p:ext uri="{BB962C8B-B14F-4D97-AF65-F5344CB8AC3E}">
        <p14:creationId xmlns:p14="http://schemas.microsoft.com/office/powerpoint/2010/main" val="3924585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43</a:t>
            </a:fld>
            <a:endParaRPr lang="fr-FR" dirty="0"/>
          </a:p>
        </p:txBody>
      </p:sp>
    </p:spTree>
    <p:extLst>
      <p:ext uri="{BB962C8B-B14F-4D97-AF65-F5344CB8AC3E}">
        <p14:creationId xmlns:p14="http://schemas.microsoft.com/office/powerpoint/2010/main" val="2269512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44</a:t>
            </a:fld>
            <a:endParaRPr lang="fr-FR" dirty="0"/>
          </a:p>
        </p:txBody>
      </p:sp>
    </p:spTree>
    <p:extLst>
      <p:ext uri="{BB962C8B-B14F-4D97-AF65-F5344CB8AC3E}">
        <p14:creationId xmlns:p14="http://schemas.microsoft.com/office/powerpoint/2010/main" val="918433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45</a:t>
            </a:fld>
            <a:endParaRPr lang="fr-FR" dirty="0"/>
          </a:p>
        </p:txBody>
      </p:sp>
    </p:spTree>
    <p:extLst>
      <p:ext uri="{BB962C8B-B14F-4D97-AF65-F5344CB8AC3E}">
        <p14:creationId xmlns:p14="http://schemas.microsoft.com/office/powerpoint/2010/main" val="30469357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46</a:t>
            </a:fld>
            <a:endParaRPr lang="fr-FR" dirty="0"/>
          </a:p>
        </p:txBody>
      </p:sp>
    </p:spTree>
    <p:extLst>
      <p:ext uri="{BB962C8B-B14F-4D97-AF65-F5344CB8AC3E}">
        <p14:creationId xmlns:p14="http://schemas.microsoft.com/office/powerpoint/2010/main" val="24309542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47</a:t>
            </a:fld>
            <a:endParaRPr lang="fr-FR" dirty="0"/>
          </a:p>
        </p:txBody>
      </p:sp>
    </p:spTree>
    <p:extLst>
      <p:ext uri="{BB962C8B-B14F-4D97-AF65-F5344CB8AC3E}">
        <p14:creationId xmlns:p14="http://schemas.microsoft.com/office/powerpoint/2010/main" val="34670105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48</a:t>
            </a:fld>
            <a:endParaRPr lang="fr-FR" dirty="0"/>
          </a:p>
        </p:txBody>
      </p:sp>
    </p:spTree>
    <p:extLst>
      <p:ext uri="{BB962C8B-B14F-4D97-AF65-F5344CB8AC3E}">
        <p14:creationId xmlns:p14="http://schemas.microsoft.com/office/powerpoint/2010/main" val="356051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49</a:t>
            </a:fld>
            <a:endParaRPr lang="fr-FR" dirty="0"/>
          </a:p>
        </p:txBody>
      </p:sp>
    </p:spTree>
    <p:extLst>
      <p:ext uri="{BB962C8B-B14F-4D97-AF65-F5344CB8AC3E}">
        <p14:creationId xmlns:p14="http://schemas.microsoft.com/office/powerpoint/2010/main" val="2704995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50</a:t>
            </a:fld>
            <a:endParaRPr lang="fr-FR" dirty="0"/>
          </a:p>
        </p:txBody>
      </p:sp>
    </p:spTree>
    <p:extLst>
      <p:ext uri="{BB962C8B-B14F-4D97-AF65-F5344CB8AC3E}">
        <p14:creationId xmlns:p14="http://schemas.microsoft.com/office/powerpoint/2010/main" val="385967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a:t>
            </a:fld>
            <a:endParaRPr lang="fr-FR" dirty="0"/>
          </a:p>
        </p:txBody>
      </p:sp>
    </p:spTree>
    <p:extLst>
      <p:ext uri="{BB962C8B-B14F-4D97-AF65-F5344CB8AC3E}">
        <p14:creationId xmlns:p14="http://schemas.microsoft.com/office/powerpoint/2010/main" val="1838819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51</a:t>
            </a:fld>
            <a:endParaRPr lang="fr-FR" dirty="0"/>
          </a:p>
        </p:txBody>
      </p:sp>
    </p:spTree>
    <p:extLst>
      <p:ext uri="{BB962C8B-B14F-4D97-AF65-F5344CB8AC3E}">
        <p14:creationId xmlns:p14="http://schemas.microsoft.com/office/powerpoint/2010/main" val="179886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52</a:t>
            </a:fld>
            <a:endParaRPr lang="fr-FR" dirty="0"/>
          </a:p>
        </p:txBody>
      </p:sp>
    </p:spTree>
    <p:extLst>
      <p:ext uri="{BB962C8B-B14F-4D97-AF65-F5344CB8AC3E}">
        <p14:creationId xmlns:p14="http://schemas.microsoft.com/office/powerpoint/2010/main" val="2319633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53</a:t>
            </a:fld>
            <a:endParaRPr lang="fr-FR" dirty="0"/>
          </a:p>
        </p:txBody>
      </p:sp>
    </p:spTree>
    <p:extLst>
      <p:ext uri="{BB962C8B-B14F-4D97-AF65-F5344CB8AC3E}">
        <p14:creationId xmlns:p14="http://schemas.microsoft.com/office/powerpoint/2010/main" val="2309290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54</a:t>
            </a:fld>
            <a:endParaRPr lang="fr-FR" dirty="0"/>
          </a:p>
        </p:txBody>
      </p:sp>
    </p:spTree>
    <p:extLst>
      <p:ext uri="{BB962C8B-B14F-4D97-AF65-F5344CB8AC3E}">
        <p14:creationId xmlns:p14="http://schemas.microsoft.com/office/powerpoint/2010/main" val="18572662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55</a:t>
            </a:fld>
            <a:endParaRPr lang="fr-FR" dirty="0"/>
          </a:p>
        </p:txBody>
      </p:sp>
    </p:spTree>
    <p:extLst>
      <p:ext uri="{BB962C8B-B14F-4D97-AF65-F5344CB8AC3E}">
        <p14:creationId xmlns:p14="http://schemas.microsoft.com/office/powerpoint/2010/main" val="3931548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56</a:t>
            </a:fld>
            <a:endParaRPr lang="fr-FR" dirty="0"/>
          </a:p>
        </p:txBody>
      </p:sp>
    </p:spTree>
    <p:extLst>
      <p:ext uri="{BB962C8B-B14F-4D97-AF65-F5344CB8AC3E}">
        <p14:creationId xmlns:p14="http://schemas.microsoft.com/office/powerpoint/2010/main" val="441180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57</a:t>
            </a:fld>
            <a:endParaRPr lang="fr-FR" dirty="0"/>
          </a:p>
        </p:txBody>
      </p:sp>
    </p:spTree>
    <p:extLst>
      <p:ext uri="{BB962C8B-B14F-4D97-AF65-F5344CB8AC3E}">
        <p14:creationId xmlns:p14="http://schemas.microsoft.com/office/powerpoint/2010/main" val="8427674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58</a:t>
            </a:fld>
            <a:endParaRPr lang="fr-FR" dirty="0"/>
          </a:p>
        </p:txBody>
      </p:sp>
    </p:spTree>
    <p:extLst>
      <p:ext uri="{BB962C8B-B14F-4D97-AF65-F5344CB8AC3E}">
        <p14:creationId xmlns:p14="http://schemas.microsoft.com/office/powerpoint/2010/main" val="35002244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59</a:t>
            </a:fld>
            <a:endParaRPr lang="fr-FR" dirty="0"/>
          </a:p>
        </p:txBody>
      </p:sp>
    </p:spTree>
    <p:extLst>
      <p:ext uri="{BB962C8B-B14F-4D97-AF65-F5344CB8AC3E}">
        <p14:creationId xmlns:p14="http://schemas.microsoft.com/office/powerpoint/2010/main" val="1608208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60</a:t>
            </a:fld>
            <a:endParaRPr lang="fr-FR" dirty="0"/>
          </a:p>
        </p:txBody>
      </p:sp>
    </p:spTree>
    <p:extLst>
      <p:ext uri="{BB962C8B-B14F-4D97-AF65-F5344CB8AC3E}">
        <p14:creationId xmlns:p14="http://schemas.microsoft.com/office/powerpoint/2010/main" val="3498527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a:t>
            </a:fld>
            <a:endParaRPr lang="fr-FR" dirty="0"/>
          </a:p>
        </p:txBody>
      </p:sp>
    </p:spTree>
    <p:extLst>
      <p:ext uri="{BB962C8B-B14F-4D97-AF65-F5344CB8AC3E}">
        <p14:creationId xmlns:p14="http://schemas.microsoft.com/office/powerpoint/2010/main" val="4147832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61</a:t>
            </a:fld>
            <a:endParaRPr lang="fr-FR" dirty="0"/>
          </a:p>
        </p:txBody>
      </p:sp>
    </p:spTree>
    <p:extLst>
      <p:ext uri="{BB962C8B-B14F-4D97-AF65-F5344CB8AC3E}">
        <p14:creationId xmlns:p14="http://schemas.microsoft.com/office/powerpoint/2010/main" val="13082548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62</a:t>
            </a:fld>
            <a:endParaRPr lang="fr-FR" dirty="0"/>
          </a:p>
        </p:txBody>
      </p:sp>
    </p:spTree>
    <p:extLst>
      <p:ext uri="{BB962C8B-B14F-4D97-AF65-F5344CB8AC3E}">
        <p14:creationId xmlns:p14="http://schemas.microsoft.com/office/powerpoint/2010/main" val="2082068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63</a:t>
            </a:fld>
            <a:endParaRPr lang="fr-FR" dirty="0"/>
          </a:p>
        </p:txBody>
      </p:sp>
    </p:spTree>
    <p:extLst>
      <p:ext uri="{BB962C8B-B14F-4D97-AF65-F5344CB8AC3E}">
        <p14:creationId xmlns:p14="http://schemas.microsoft.com/office/powerpoint/2010/main" val="1216768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64</a:t>
            </a:fld>
            <a:endParaRPr lang="fr-FR" dirty="0"/>
          </a:p>
        </p:txBody>
      </p:sp>
    </p:spTree>
    <p:extLst>
      <p:ext uri="{BB962C8B-B14F-4D97-AF65-F5344CB8AC3E}">
        <p14:creationId xmlns:p14="http://schemas.microsoft.com/office/powerpoint/2010/main" val="15936396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65</a:t>
            </a:fld>
            <a:endParaRPr lang="fr-FR" dirty="0"/>
          </a:p>
        </p:txBody>
      </p:sp>
    </p:spTree>
    <p:extLst>
      <p:ext uri="{BB962C8B-B14F-4D97-AF65-F5344CB8AC3E}">
        <p14:creationId xmlns:p14="http://schemas.microsoft.com/office/powerpoint/2010/main" val="2984582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66</a:t>
            </a:fld>
            <a:endParaRPr lang="fr-FR" dirty="0"/>
          </a:p>
        </p:txBody>
      </p:sp>
    </p:spTree>
    <p:extLst>
      <p:ext uri="{BB962C8B-B14F-4D97-AF65-F5344CB8AC3E}">
        <p14:creationId xmlns:p14="http://schemas.microsoft.com/office/powerpoint/2010/main" val="30024985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67</a:t>
            </a:fld>
            <a:endParaRPr lang="fr-FR" dirty="0"/>
          </a:p>
        </p:txBody>
      </p:sp>
    </p:spTree>
    <p:extLst>
      <p:ext uri="{BB962C8B-B14F-4D97-AF65-F5344CB8AC3E}">
        <p14:creationId xmlns:p14="http://schemas.microsoft.com/office/powerpoint/2010/main" val="39685542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68</a:t>
            </a:fld>
            <a:endParaRPr lang="fr-FR" dirty="0"/>
          </a:p>
        </p:txBody>
      </p:sp>
    </p:spTree>
    <p:extLst>
      <p:ext uri="{BB962C8B-B14F-4D97-AF65-F5344CB8AC3E}">
        <p14:creationId xmlns:p14="http://schemas.microsoft.com/office/powerpoint/2010/main" val="26938830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69</a:t>
            </a:fld>
            <a:endParaRPr lang="fr-FR" dirty="0"/>
          </a:p>
        </p:txBody>
      </p:sp>
    </p:spTree>
    <p:extLst>
      <p:ext uri="{BB962C8B-B14F-4D97-AF65-F5344CB8AC3E}">
        <p14:creationId xmlns:p14="http://schemas.microsoft.com/office/powerpoint/2010/main" val="24716899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70</a:t>
            </a:fld>
            <a:endParaRPr lang="fr-FR" dirty="0"/>
          </a:p>
        </p:txBody>
      </p:sp>
    </p:spTree>
    <p:extLst>
      <p:ext uri="{BB962C8B-B14F-4D97-AF65-F5344CB8AC3E}">
        <p14:creationId xmlns:p14="http://schemas.microsoft.com/office/powerpoint/2010/main" val="1303281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a:t>
            </a:fld>
            <a:endParaRPr lang="fr-FR" dirty="0"/>
          </a:p>
        </p:txBody>
      </p:sp>
    </p:spTree>
    <p:extLst>
      <p:ext uri="{BB962C8B-B14F-4D97-AF65-F5344CB8AC3E}">
        <p14:creationId xmlns:p14="http://schemas.microsoft.com/office/powerpoint/2010/main" val="3903358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71</a:t>
            </a:fld>
            <a:endParaRPr lang="fr-FR" dirty="0"/>
          </a:p>
        </p:txBody>
      </p:sp>
    </p:spTree>
    <p:extLst>
      <p:ext uri="{BB962C8B-B14F-4D97-AF65-F5344CB8AC3E}">
        <p14:creationId xmlns:p14="http://schemas.microsoft.com/office/powerpoint/2010/main" val="31507853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72</a:t>
            </a:fld>
            <a:endParaRPr lang="fr-FR" dirty="0"/>
          </a:p>
        </p:txBody>
      </p:sp>
    </p:spTree>
    <p:extLst>
      <p:ext uri="{BB962C8B-B14F-4D97-AF65-F5344CB8AC3E}">
        <p14:creationId xmlns:p14="http://schemas.microsoft.com/office/powerpoint/2010/main" val="14835614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73</a:t>
            </a:fld>
            <a:endParaRPr lang="fr-FR" dirty="0"/>
          </a:p>
        </p:txBody>
      </p:sp>
    </p:spTree>
    <p:extLst>
      <p:ext uri="{BB962C8B-B14F-4D97-AF65-F5344CB8AC3E}">
        <p14:creationId xmlns:p14="http://schemas.microsoft.com/office/powerpoint/2010/main" val="42779111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74</a:t>
            </a:fld>
            <a:endParaRPr lang="fr-FR" dirty="0"/>
          </a:p>
        </p:txBody>
      </p:sp>
    </p:spTree>
    <p:extLst>
      <p:ext uri="{BB962C8B-B14F-4D97-AF65-F5344CB8AC3E}">
        <p14:creationId xmlns:p14="http://schemas.microsoft.com/office/powerpoint/2010/main" val="11085195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75</a:t>
            </a:fld>
            <a:endParaRPr lang="fr-FR" dirty="0"/>
          </a:p>
        </p:txBody>
      </p:sp>
    </p:spTree>
    <p:extLst>
      <p:ext uri="{BB962C8B-B14F-4D97-AF65-F5344CB8AC3E}">
        <p14:creationId xmlns:p14="http://schemas.microsoft.com/office/powerpoint/2010/main" val="42547947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76</a:t>
            </a:fld>
            <a:endParaRPr lang="fr-FR" dirty="0"/>
          </a:p>
        </p:txBody>
      </p:sp>
    </p:spTree>
    <p:extLst>
      <p:ext uri="{BB962C8B-B14F-4D97-AF65-F5344CB8AC3E}">
        <p14:creationId xmlns:p14="http://schemas.microsoft.com/office/powerpoint/2010/main" val="2992290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77</a:t>
            </a:fld>
            <a:endParaRPr lang="fr-FR" dirty="0"/>
          </a:p>
        </p:txBody>
      </p:sp>
    </p:spTree>
    <p:extLst>
      <p:ext uri="{BB962C8B-B14F-4D97-AF65-F5344CB8AC3E}">
        <p14:creationId xmlns:p14="http://schemas.microsoft.com/office/powerpoint/2010/main" val="10468479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78</a:t>
            </a:fld>
            <a:endParaRPr lang="fr-FR" dirty="0"/>
          </a:p>
        </p:txBody>
      </p:sp>
    </p:spTree>
    <p:extLst>
      <p:ext uri="{BB962C8B-B14F-4D97-AF65-F5344CB8AC3E}">
        <p14:creationId xmlns:p14="http://schemas.microsoft.com/office/powerpoint/2010/main" val="36456873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79</a:t>
            </a:fld>
            <a:endParaRPr lang="fr-FR" dirty="0"/>
          </a:p>
        </p:txBody>
      </p:sp>
    </p:spTree>
    <p:extLst>
      <p:ext uri="{BB962C8B-B14F-4D97-AF65-F5344CB8AC3E}">
        <p14:creationId xmlns:p14="http://schemas.microsoft.com/office/powerpoint/2010/main" val="32114895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80</a:t>
            </a:fld>
            <a:endParaRPr lang="fr-FR" dirty="0"/>
          </a:p>
        </p:txBody>
      </p:sp>
    </p:spTree>
    <p:extLst>
      <p:ext uri="{BB962C8B-B14F-4D97-AF65-F5344CB8AC3E}">
        <p14:creationId xmlns:p14="http://schemas.microsoft.com/office/powerpoint/2010/main" val="384177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a:t>
            </a:fld>
            <a:endParaRPr lang="fr-FR" dirty="0"/>
          </a:p>
        </p:txBody>
      </p:sp>
    </p:spTree>
    <p:extLst>
      <p:ext uri="{BB962C8B-B14F-4D97-AF65-F5344CB8AC3E}">
        <p14:creationId xmlns:p14="http://schemas.microsoft.com/office/powerpoint/2010/main" val="15665621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81</a:t>
            </a:fld>
            <a:endParaRPr lang="fr-FR" dirty="0"/>
          </a:p>
        </p:txBody>
      </p:sp>
    </p:spTree>
    <p:extLst>
      <p:ext uri="{BB962C8B-B14F-4D97-AF65-F5344CB8AC3E}">
        <p14:creationId xmlns:p14="http://schemas.microsoft.com/office/powerpoint/2010/main" val="7777186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82</a:t>
            </a:fld>
            <a:endParaRPr lang="fr-FR" dirty="0"/>
          </a:p>
        </p:txBody>
      </p:sp>
    </p:spTree>
    <p:extLst>
      <p:ext uri="{BB962C8B-B14F-4D97-AF65-F5344CB8AC3E}">
        <p14:creationId xmlns:p14="http://schemas.microsoft.com/office/powerpoint/2010/main" val="163043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83</a:t>
            </a:fld>
            <a:endParaRPr lang="fr-FR" dirty="0"/>
          </a:p>
        </p:txBody>
      </p:sp>
    </p:spTree>
    <p:extLst>
      <p:ext uri="{BB962C8B-B14F-4D97-AF65-F5344CB8AC3E}">
        <p14:creationId xmlns:p14="http://schemas.microsoft.com/office/powerpoint/2010/main" val="3401116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84</a:t>
            </a:fld>
            <a:endParaRPr lang="fr-FR" dirty="0"/>
          </a:p>
        </p:txBody>
      </p:sp>
    </p:spTree>
    <p:extLst>
      <p:ext uri="{BB962C8B-B14F-4D97-AF65-F5344CB8AC3E}">
        <p14:creationId xmlns:p14="http://schemas.microsoft.com/office/powerpoint/2010/main" val="2342272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85</a:t>
            </a:fld>
            <a:endParaRPr lang="fr-FR" dirty="0"/>
          </a:p>
        </p:txBody>
      </p:sp>
    </p:spTree>
    <p:extLst>
      <p:ext uri="{BB962C8B-B14F-4D97-AF65-F5344CB8AC3E}">
        <p14:creationId xmlns:p14="http://schemas.microsoft.com/office/powerpoint/2010/main" val="11428548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86</a:t>
            </a:fld>
            <a:endParaRPr lang="fr-FR" dirty="0"/>
          </a:p>
        </p:txBody>
      </p:sp>
    </p:spTree>
    <p:extLst>
      <p:ext uri="{BB962C8B-B14F-4D97-AF65-F5344CB8AC3E}">
        <p14:creationId xmlns:p14="http://schemas.microsoft.com/office/powerpoint/2010/main" val="419958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87</a:t>
            </a:fld>
            <a:endParaRPr lang="fr-FR" dirty="0"/>
          </a:p>
        </p:txBody>
      </p:sp>
    </p:spTree>
    <p:extLst>
      <p:ext uri="{BB962C8B-B14F-4D97-AF65-F5344CB8AC3E}">
        <p14:creationId xmlns:p14="http://schemas.microsoft.com/office/powerpoint/2010/main" val="2502933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88</a:t>
            </a:fld>
            <a:endParaRPr lang="fr-FR" dirty="0"/>
          </a:p>
        </p:txBody>
      </p:sp>
    </p:spTree>
    <p:extLst>
      <p:ext uri="{BB962C8B-B14F-4D97-AF65-F5344CB8AC3E}">
        <p14:creationId xmlns:p14="http://schemas.microsoft.com/office/powerpoint/2010/main" val="27648804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89</a:t>
            </a:fld>
            <a:endParaRPr lang="fr-FR" dirty="0"/>
          </a:p>
        </p:txBody>
      </p:sp>
    </p:spTree>
    <p:extLst>
      <p:ext uri="{BB962C8B-B14F-4D97-AF65-F5344CB8AC3E}">
        <p14:creationId xmlns:p14="http://schemas.microsoft.com/office/powerpoint/2010/main" val="18426798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90</a:t>
            </a:fld>
            <a:endParaRPr lang="fr-FR" dirty="0"/>
          </a:p>
        </p:txBody>
      </p:sp>
    </p:spTree>
    <p:extLst>
      <p:ext uri="{BB962C8B-B14F-4D97-AF65-F5344CB8AC3E}">
        <p14:creationId xmlns:p14="http://schemas.microsoft.com/office/powerpoint/2010/main" val="928538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10</a:t>
            </a:fld>
            <a:endParaRPr lang="fr-FR" dirty="0"/>
          </a:p>
        </p:txBody>
      </p:sp>
    </p:spTree>
    <p:extLst>
      <p:ext uri="{BB962C8B-B14F-4D97-AF65-F5344CB8AC3E}">
        <p14:creationId xmlns:p14="http://schemas.microsoft.com/office/powerpoint/2010/main" val="18034785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91</a:t>
            </a:fld>
            <a:endParaRPr lang="fr-FR" dirty="0"/>
          </a:p>
        </p:txBody>
      </p:sp>
    </p:spTree>
    <p:extLst>
      <p:ext uri="{BB962C8B-B14F-4D97-AF65-F5344CB8AC3E}">
        <p14:creationId xmlns:p14="http://schemas.microsoft.com/office/powerpoint/2010/main" val="10181089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92</a:t>
            </a:fld>
            <a:endParaRPr lang="fr-FR" dirty="0"/>
          </a:p>
        </p:txBody>
      </p:sp>
    </p:spTree>
    <p:extLst>
      <p:ext uri="{BB962C8B-B14F-4D97-AF65-F5344CB8AC3E}">
        <p14:creationId xmlns:p14="http://schemas.microsoft.com/office/powerpoint/2010/main" val="17093166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93</a:t>
            </a:fld>
            <a:endParaRPr lang="fr-FR" dirty="0"/>
          </a:p>
        </p:txBody>
      </p:sp>
    </p:spTree>
    <p:extLst>
      <p:ext uri="{BB962C8B-B14F-4D97-AF65-F5344CB8AC3E}">
        <p14:creationId xmlns:p14="http://schemas.microsoft.com/office/powerpoint/2010/main" val="12769802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94</a:t>
            </a:fld>
            <a:endParaRPr lang="fr-FR" dirty="0"/>
          </a:p>
        </p:txBody>
      </p:sp>
    </p:spTree>
    <p:extLst>
      <p:ext uri="{BB962C8B-B14F-4D97-AF65-F5344CB8AC3E}">
        <p14:creationId xmlns:p14="http://schemas.microsoft.com/office/powerpoint/2010/main" val="4294683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95</a:t>
            </a:fld>
            <a:endParaRPr lang="fr-FR" dirty="0"/>
          </a:p>
        </p:txBody>
      </p:sp>
    </p:spTree>
    <p:extLst>
      <p:ext uri="{BB962C8B-B14F-4D97-AF65-F5344CB8AC3E}">
        <p14:creationId xmlns:p14="http://schemas.microsoft.com/office/powerpoint/2010/main" val="307826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slidor.fr/"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5B84A04-AE08-4F2A-8FCB-24ED92EA0C63}"/>
              </a:ext>
            </a:extLst>
          </p:cNvPr>
          <p:cNvSpPr>
            <a:spLocks noGrp="1"/>
          </p:cNvSpPr>
          <p:nvPr>
            <p:ph type="pic" sz="quarter" idx="10" hasCustomPrompt="1"/>
          </p:nvPr>
        </p:nvSpPr>
        <p:spPr>
          <a:xfrm>
            <a:off x="1806222" y="857250"/>
            <a:ext cx="2376488" cy="514350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6" name="Picture Placeholder 13">
            <a:extLst>
              <a:ext uri="{FF2B5EF4-FFF2-40B4-BE49-F238E27FC236}">
                <a16:creationId xmlns:a16="http://schemas.microsoft.com/office/drawing/2014/main" id="{293DB316-8BB8-4E5B-A3DE-E9BE6CC1D4CD}"/>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249888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D Mockup Slid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8FDA1EE-08F5-479E-A89D-494C2E221AF8}"/>
              </a:ext>
            </a:extLst>
          </p:cNvPr>
          <p:cNvSpPr>
            <a:spLocks noGrp="1"/>
          </p:cNvSpPr>
          <p:nvPr>
            <p:ph type="pic" sz="quarter" idx="10" hasCustomPrompt="1"/>
          </p:nvPr>
        </p:nvSpPr>
        <p:spPr>
          <a:xfrm rot="18720000">
            <a:off x="3699914" y="1599223"/>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000000">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304230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s Slide">
    <p:spTree>
      <p:nvGrpSpPr>
        <p:cNvPr id="1" name=""/>
        <p:cNvGrpSpPr/>
        <p:nvPr/>
      </p:nvGrpSpPr>
      <p:grpSpPr>
        <a:xfrm>
          <a:off x="0" y="0"/>
          <a:ext cx="0" cy="0"/>
          <a:chOff x="0" y="0"/>
          <a:chExt cx="0" cy="0"/>
        </a:xfrm>
      </p:grpSpPr>
      <p:sp>
        <p:nvSpPr>
          <p:cNvPr id="3" name="Picture Placeholder 50">
            <a:extLst>
              <a:ext uri="{FF2B5EF4-FFF2-40B4-BE49-F238E27FC236}">
                <a16:creationId xmlns:a16="http://schemas.microsoft.com/office/drawing/2014/main" id="{19537088-2C08-40DD-8327-B0748A9B3948}"/>
              </a:ext>
            </a:extLst>
          </p:cNvPr>
          <p:cNvSpPr>
            <a:spLocks noGrp="1"/>
          </p:cNvSpPr>
          <p:nvPr>
            <p:ph type="pic" sz="quarter" idx="12" hasCustomPrompt="1"/>
          </p:nvPr>
        </p:nvSpPr>
        <p:spPr>
          <a:xfrm>
            <a:off x="6602215" y="2083163"/>
            <a:ext cx="1537710" cy="3252616"/>
          </a:xfrm>
          <a:custGeom>
            <a:avLst/>
            <a:gdLst>
              <a:gd name="connsiteX0" fmla="*/ 1784276 w 2014020"/>
              <a:gd name="connsiteY0" fmla="*/ 93715 h 4243212"/>
              <a:gd name="connsiteX1" fmla="*/ 1719811 w 2014020"/>
              <a:gd name="connsiteY1" fmla="*/ 158180 h 4243212"/>
              <a:gd name="connsiteX2" fmla="*/ 1784276 w 2014020"/>
              <a:gd name="connsiteY2" fmla="*/ 222645 h 4243212"/>
              <a:gd name="connsiteX3" fmla="*/ 1848741 w 2014020"/>
              <a:gd name="connsiteY3" fmla="*/ 158180 h 4243212"/>
              <a:gd name="connsiteX4" fmla="*/ 1784276 w 2014020"/>
              <a:gd name="connsiteY4" fmla="*/ 93715 h 4243212"/>
              <a:gd name="connsiteX5" fmla="*/ 208048 w 2014020"/>
              <a:gd name="connsiteY5" fmla="*/ 0 h 4243212"/>
              <a:gd name="connsiteX6" fmla="*/ 1805972 w 2014020"/>
              <a:gd name="connsiteY6" fmla="*/ 0 h 4243212"/>
              <a:gd name="connsiteX7" fmla="*/ 2014020 w 2014020"/>
              <a:gd name="connsiteY7" fmla="*/ 208048 h 4243212"/>
              <a:gd name="connsiteX8" fmla="*/ 2014020 w 2014020"/>
              <a:gd name="connsiteY8" fmla="*/ 4035164 h 4243212"/>
              <a:gd name="connsiteX9" fmla="*/ 1805972 w 2014020"/>
              <a:gd name="connsiteY9" fmla="*/ 4243212 h 4243212"/>
              <a:gd name="connsiteX10" fmla="*/ 208048 w 2014020"/>
              <a:gd name="connsiteY10" fmla="*/ 4243212 h 4243212"/>
              <a:gd name="connsiteX11" fmla="*/ 0 w 2014020"/>
              <a:gd name="connsiteY11" fmla="*/ 4035164 h 4243212"/>
              <a:gd name="connsiteX12" fmla="*/ 0 w 2014020"/>
              <a:gd name="connsiteY12" fmla="*/ 208048 h 4243212"/>
              <a:gd name="connsiteX13" fmla="*/ 208048 w 2014020"/>
              <a:gd name="connsiteY13" fmla="*/ 0 h 42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4020" h="4243212">
                <a:moveTo>
                  <a:pt x="1784276" y="93715"/>
                </a:moveTo>
                <a:cubicBezTo>
                  <a:pt x="1748673" y="93715"/>
                  <a:pt x="1719811" y="122577"/>
                  <a:pt x="1719811" y="158180"/>
                </a:cubicBezTo>
                <a:cubicBezTo>
                  <a:pt x="1719811" y="193783"/>
                  <a:pt x="1748673" y="222645"/>
                  <a:pt x="1784276" y="222645"/>
                </a:cubicBezTo>
                <a:cubicBezTo>
                  <a:pt x="1819879" y="222645"/>
                  <a:pt x="1848741" y="193783"/>
                  <a:pt x="1848741" y="158180"/>
                </a:cubicBezTo>
                <a:cubicBezTo>
                  <a:pt x="1848741" y="122577"/>
                  <a:pt x="1819879" y="93715"/>
                  <a:pt x="1784276" y="93715"/>
                </a:cubicBezTo>
                <a:close/>
                <a:moveTo>
                  <a:pt x="208048" y="0"/>
                </a:moveTo>
                <a:lnTo>
                  <a:pt x="1805972" y="0"/>
                </a:lnTo>
                <a:cubicBezTo>
                  <a:pt x="1920874" y="0"/>
                  <a:pt x="2014020" y="93146"/>
                  <a:pt x="2014020" y="208048"/>
                </a:cubicBezTo>
                <a:lnTo>
                  <a:pt x="2014020" y="4035164"/>
                </a:lnTo>
                <a:cubicBezTo>
                  <a:pt x="2014020" y="4150066"/>
                  <a:pt x="1920874" y="4243212"/>
                  <a:pt x="1805972" y="4243212"/>
                </a:cubicBezTo>
                <a:lnTo>
                  <a:pt x="208048" y="4243212"/>
                </a:lnTo>
                <a:cubicBezTo>
                  <a:pt x="93146" y="4243212"/>
                  <a:pt x="0" y="4150066"/>
                  <a:pt x="0" y="4035164"/>
                </a:cubicBezTo>
                <a:lnTo>
                  <a:pt x="0" y="208048"/>
                </a:lnTo>
                <a:cubicBezTo>
                  <a:pt x="0" y="93146"/>
                  <a:pt x="93146" y="0"/>
                  <a:pt x="208048"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4" name="Picture Placeholder 52">
            <a:extLst>
              <a:ext uri="{FF2B5EF4-FFF2-40B4-BE49-F238E27FC236}">
                <a16:creationId xmlns:a16="http://schemas.microsoft.com/office/drawing/2014/main" id="{EF5342BF-7B84-4F5A-BBF6-8E0D19A13540}"/>
              </a:ext>
            </a:extLst>
          </p:cNvPr>
          <p:cNvSpPr>
            <a:spLocks noGrp="1"/>
          </p:cNvSpPr>
          <p:nvPr>
            <p:ph type="pic" sz="quarter" idx="13" hasCustomPrompt="1"/>
          </p:nvPr>
        </p:nvSpPr>
        <p:spPr>
          <a:xfrm>
            <a:off x="9106694" y="2093829"/>
            <a:ext cx="1558602" cy="3293838"/>
          </a:xfrm>
          <a:custGeom>
            <a:avLst/>
            <a:gdLst>
              <a:gd name="connsiteX0" fmla="*/ 1658827 w 2019989"/>
              <a:gd name="connsiteY0" fmla="*/ 77676 h 4271535"/>
              <a:gd name="connsiteX1" fmla="*/ 1591416 w 2019989"/>
              <a:gd name="connsiteY1" fmla="*/ 122359 h 4271535"/>
              <a:gd name="connsiteX2" fmla="*/ 1585667 w 2019989"/>
              <a:gd name="connsiteY2" fmla="*/ 150836 h 4271535"/>
              <a:gd name="connsiteX3" fmla="*/ 1585667 w 2019989"/>
              <a:gd name="connsiteY3" fmla="*/ 150835 h 4271535"/>
              <a:gd name="connsiteX4" fmla="*/ 1585667 w 2019989"/>
              <a:gd name="connsiteY4" fmla="*/ 150836 h 4271535"/>
              <a:gd name="connsiteX5" fmla="*/ 1585667 w 2019989"/>
              <a:gd name="connsiteY5" fmla="*/ 150836 h 4271535"/>
              <a:gd name="connsiteX6" fmla="*/ 1591416 w 2019989"/>
              <a:gd name="connsiteY6" fmla="*/ 179312 h 4271535"/>
              <a:gd name="connsiteX7" fmla="*/ 1658827 w 2019989"/>
              <a:gd name="connsiteY7" fmla="*/ 223995 h 4271535"/>
              <a:gd name="connsiteX8" fmla="*/ 1789238 w 2019989"/>
              <a:gd name="connsiteY8" fmla="*/ 223996 h 4271535"/>
              <a:gd name="connsiteX9" fmla="*/ 1789564 w 2019989"/>
              <a:gd name="connsiteY9" fmla="*/ 224131 h 4271535"/>
              <a:gd name="connsiteX10" fmla="*/ 1789890 w 2019989"/>
              <a:gd name="connsiteY10" fmla="*/ 223996 h 4271535"/>
              <a:gd name="connsiteX11" fmla="*/ 1850167 w 2019989"/>
              <a:gd name="connsiteY11" fmla="*/ 223996 h 4271535"/>
              <a:gd name="connsiteX12" fmla="*/ 1923327 w 2019989"/>
              <a:gd name="connsiteY12" fmla="*/ 150836 h 4271535"/>
              <a:gd name="connsiteX13" fmla="*/ 1923328 w 2019989"/>
              <a:gd name="connsiteY13" fmla="*/ 150836 h 4271535"/>
              <a:gd name="connsiteX14" fmla="*/ 1850168 w 2019989"/>
              <a:gd name="connsiteY14" fmla="*/ 77676 h 4271535"/>
              <a:gd name="connsiteX15" fmla="*/ 208665 w 2019989"/>
              <a:gd name="connsiteY15" fmla="*/ 0 h 4271535"/>
              <a:gd name="connsiteX16" fmla="*/ 1811324 w 2019989"/>
              <a:gd name="connsiteY16" fmla="*/ 0 h 4271535"/>
              <a:gd name="connsiteX17" fmla="*/ 2019989 w 2019989"/>
              <a:gd name="connsiteY17" fmla="*/ 209437 h 4271535"/>
              <a:gd name="connsiteX18" fmla="*/ 2019989 w 2019989"/>
              <a:gd name="connsiteY18" fmla="*/ 4062098 h 4271535"/>
              <a:gd name="connsiteX19" fmla="*/ 1811324 w 2019989"/>
              <a:gd name="connsiteY19" fmla="*/ 4271535 h 4271535"/>
              <a:gd name="connsiteX20" fmla="*/ 208665 w 2019989"/>
              <a:gd name="connsiteY20" fmla="*/ 4271535 h 4271535"/>
              <a:gd name="connsiteX21" fmla="*/ 0 w 2019989"/>
              <a:gd name="connsiteY21" fmla="*/ 4062098 h 4271535"/>
              <a:gd name="connsiteX22" fmla="*/ 0 w 2019989"/>
              <a:gd name="connsiteY22" fmla="*/ 209437 h 4271535"/>
              <a:gd name="connsiteX23" fmla="*/ 208665 w 2019989"/>
              <a:gd name="connsiteY23" fmla="*/ 0 h 427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9989" h="4271535">
                <a:moveTo>
                  <a:pt x="1658827" y="77676"/>
                </a:moveTo>
                <a:cubicBezTo>
                  <a:pt x="1628523" y="77676"/>
                  <a:pt x="1602523" y="96101"/>
                  <a:pt x="1591416" y="122359"/>
                </a:cubicBezTo>
                <a:lnTo>
                  <a:pt x="1585667" y="150836"/>
                </a:lnTo>
                <a:lnTo>
                  <a:pt x="1585667" y="150835"/>
                </a:lnTo>
                <a:lnTo>
                  <a:pt x="1585667" y="150836"/>
                </a:lnTo>
                <a:lnTo>
                  <a:pt x="1585667" y="150836"/>
                </a:lnTo>
                <a:lnTo>
                  <a:pt x="1591416" y="179312"/>
                </a:lnTo>
                <a:cubicBezTo>
                  <a:pt x="1602523" y="205570"/>
                  <a:pt x="1628523" y="223995"/>
                  <a:pt x="1658827" y="223995"/>
                </a:cubicBezTo>
                <a:lnTo>
                  <a:pt x="1789238" y="223996"/>
                </a:lnTo>
                <a:lnTo>
                  <a:pt x="1789564" y="224131"/>
                </a:lnTo>
                <a:lnTo>
                  <a:pt x="1789890" y="223996"/>
                </a:lnTo>
                <a:lnTo>
                  <a:pt x="1850167" y="223996"/>
                </a:lnTo>
                <a:cubicBezTo>
                  <a:pt x="1890572" y="223996"/>
                  <a:pt x="1923327" y="191241"/>
                  <a:pt x="1923327" y="150836"/>
                </a:cubicBezTo>
                <a:lnTo>
                  <a:pt x="1923328" y="150836"/>
                </a:lnTo>
                <a:cubicBezTo>
                  <a:pt x="1923328" y="110431"/>
                  <a:pt x="1890573" y="77676"/>
                  <a:pt x="1850168" y="77676"/>
                </a:cubicBezTo>
                <a:close/>
                <a:moveTo>
                  <a:pt x="208665" y="0"/>
                </a:moveTo>
                <a:lnTo>
                  <a:pt x="1811324" y="0"/>
                </a:lnTo>
                <a:cubicBezTo>
                  <a:pt x="1926567" y="0"/>
                  <a:pt x="2019989" y="93768"/>
                  <a:pt x="2019989" y="209437"/>
                </a:cubicBezTo>
                <a:lnTo>
                  <a:pt x="2019989" y="4062098"/>
                </a:lnTo>
                <a:cubicBezTo>
                  <a:pt x="2019989" y="4177767"/>
                  <a:pt x="1926567" y="4271535"/>
                  <a:pt x="1811324" y="4271535"/>
                </a:cubicBezTo>
                <a:lnTo>
                  <a:pt x="208665" y="4271535"/>
                </a:lnTo>
                <a:cubicBezTo>
                  <a:pt x="93422" y="4271535"/>
                  <a:pt x="0" y="4177767"/>
                  <a:pt x="0" y="4062098"/>
                </a:cubicBezTo>
                <a:lnTo>
                  <a:pt x="0" y="209437"/>
                </a:lnTo>
                <a:cubicBezTo>
                  <a:pt x="0" y="93768"/>
                  <a:pt x="93422" y="0"/>
                  <a:pt x="208665"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5" name="Picture Placeholder 54">
            <a:extLst>
              <a:ext uri="{FF2B5EF4-FFF2-40B4-BE49-F238E27FC236}">
                <a16:creationId xmlns:a16="http://schemas.microsoft.com/office/drawing/2014/main" id="{47E36813-127F-474C-990F-A2EF2ADA7DDF}"/>
              </a:ext>
            </a:extLst>
          </p:cNvPr>
          <p:cNvSpPr>
            <a:spLocks noGrp="1"/>
          </p:cNvSpPr>
          <p:nvPr>
            <p:ph type="pic" sz="quarter" idx="10" hasCustomPrompt="1"/>
          </p:nvPr>
        </p:nvSpPr>
        <p:spPr>
          <a:xfrm>
            <a:off x="4108450" y="2447925"/>
            <a:ext cx="1446678" cy="2586136"/>
          </a:xfrm>
          <a:prstGeom prst="rect">
            <a:avLst/>
          </a:prstGeom>
          <a:solidFill>
            <a:schemeClr val="accent1"/>
          </a:solidFill>
        </p:spPr>
        <p:txBody>
          <a:bodyPr tIns="25200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6" name="Picture Placeholder 56">
            <a:extLst>
              <a:ext uri="{FF2B5EF4-FFF2-40B4-BE49-F238E27FC236}">
                <a16:creationId xmlns:a16="http://schemas.microsoft.com/office/drawing/2014/main" id="{7A57136A-8576-442D-B332-7F0D79900E01}"/>
              </a:ext>
            </a:extLst>
          </p:cNvPr>
          <p:cNvSpPr>
            <a:spLocks noGrp="1"/>
          </p:cNvSpPr>
          <p:nvPr>
            <p:ph type="pic" sz="quarter" idx="11" hasCustomPrompt="1"/>
          </p:nvPr>
        </p:nvSpPr>
        <p:spPr>
          <a:xfrm>
            <a:off x="1624151" y="2136515"/>
            <a:ext cx="1382758" cy="3145152"/>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5180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y">
    <p:spTree>
      <p:nvGrpSpPr>
        <p:cNvPr id="1" name=""/>
        <p:cNvGrpSpPr/>
        <p:nvPr/>
      </p:nvGrpSpPr>
      <p:grpSpPr>
        <a:xfrm>
          <a:off x="0" y="0"/>
          <a:ext cx="0" cy="0"/>
          <a:chOff x="0" y="0"/>
          <a:chExt cx="0" cy="0"/>
        </a:xfrm>
      </p:grpSpPr>
      <p:sp>
        <p:nvSpPr>
          <p:cNvPr id="131" name="Picture Placeholder 130">
            <a:extLst>
              <a:ext uri="{FF2B5EF4-FFF2-40B4-BE49-F238E27FC236}">
                <a16:creationId xmlns:a16="http://schemas.microsoft.com/office/drawing/2014/main" id="{FECF150B-77EA-4887-8E00-9D3E66A9F00F}"/>
              </a:ext>
            </a:extLst>
          </p:cNvPr>
          <p:cNvSpPr>
            <a:spLocks noGrp="1"/>
          </p:cNvSpPr>
          <p:nvPr>
            <p:ph type="pic" sz="quarter" idx="14" hasCustomPrompt="1"/>
          </p:nvPr>
        </p:nvSpPr>
        <p:spPr>
          <a:xfrm rot="900000">
            <a:off x="-217331" y="-741899"/>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2" name="Picture Placeholder 131">
            <a:extLst>
              <a:ext uri="{FF2B5EF4-FFF2-40B4-BE49-F238E27FC236}">
                <a16:creationId xmlns:a16="http://schemas.microsoft.com/office/drawing/2014/main" id="{566FBD37-2BA1-4A77-BF18-A1BB83740C45}"/>
              </a:ext>
            </a:extLst>
          </p:cNvPr>
          <p:cNvSpPr>
            <a:spLocks noGrp="1"/>
          </p:cNvSpPr>
          <p:nvPr>
            <p:ph type="pic" sz="quarter" idx="15" hasCustomPrompt="1"/>
          </p:nvPr>
        </p:nvSpPr>
        <p:spPr>
          <a:xfrm rot="900000">
            <a:off x="2765047" y="-925697"/>
            <a:ext cx="2400369" cy="515105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3" name="Picture Placeholder 132">
            <a:extLst>
              <a:ext uri="{FF2B5EF4-FFF2-40B4-BE49-F238E27FC236}">
                <a16:creationId xmlns:a16="http://schemas.microsoft.com/office/drawing/2014/main" id="{091996E3-EF2E-439C-A4C6-315C57ABCA38}"/>
              </a:ext>
            </a:extLst>
          </p:cNvPr>
          <p:cNvSpPr>
            <a:spLocks noGrp="1"/>
          </p:cNvSpPr>
          <p:nvPr>
            <p:ph type="pic" sz="quarter" idx="16" hasCustomPrompt="1"/>
          </p:nvPr>
        </p:nvSpPr>
        <p:spPr>
          <a:xfrm rot="900000">
            <a:off x="6337644" y="-336020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4" name="Picture Placeholder 133">
            <a:extLst>
              <a:ext uri="{FF2B5EF4-FFF2-40B4-BE49-F238E27FC236}">
                <a16:creationId xmlns:a16="http://schemas.microsoft.com/office/drawing/2014/main" id="{73745553-5B35-458A-B649-6F527B2F98EC}"/>
              </a:ext>
            </a:extLst>
          </p:cNvPr>
          <p:cNvSpPr>
            <a:spLocks noGrp="1"/>
          </p:cNvSpPr>
          <p:nvPr>
            <p:ph type="pic" sz="quarter" idx="17" hasCustomPrompt="1"/>
          </p:nvPr>
        </p:nvSpPr>
        <p:spPr>
          <a:xfrm rot="900000">
            <a:off x="9509993" y="-431331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5" name="Picture Placeholder 134">
            <a:extLst>
              <a:ext uri="{FF2B5EF4-FFF2-40B4-BE49-F238E27FC236}">
                <a16:creationId xmlns:a16="http://schemas.microsoft.com/office/drawing/2014/main" id="{882D6673-30FF-421B-B530-5F7BB9B1D01D}"/>
              </a:ext>
            </a:extLst>
          </p:cNvPr>
          <p:cNvSpPr>
            <a:spLocks noGrp="1"/>
          </p:cNvSpPr>
          <p:nvPr>
            <p:ph type="pic" sz="quarter" idx="18" hasCustomPrompt="1"/>
          </p:nvPr>
        </p:nvSpPr>
        <p:spPr>
          <a:xfrm rot="900000">
            <a:off x="12118344" y="-310376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6" name="Picture Placeholder 135">
            <a:extLst>
              <a:ext uri="{FF2B5EF4-FFF2-40B4-BE49-F238E27FC236}">
                <a16:creationId xmlns:a16="http://schemas.microsoft.com/office/drawing/2014/main" id="{1ADA94DF-EBA7-4F84-8914-37E65C61026F}"/>
              </a:ext>
            </a:extLst>
          </p:cNvPr>
          <p:cNvSpPr>
            <a:spLocks noGrp="1"/>
          </p:cNvSpPr>
          <p:nvPr>
            <p:ph type="pic" sz="quarter" idx="19" hasCustomPrompt="1"/>
          </p:nvPr>
        </p:nvSpPr>
        <p:spPr>
          <a:xfrm rot="900000">
            <a:off x="8082728" y="110573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7" name="Picture Placeholder 136">
            <a:extLst>
              <a:ext uri="{FF2B5EF4-FFF2-40B4-BE49-F238E27FC236}">
                <a16:creationId xmlns:a16="http://schemas.microsoft.com/office/drawing/2014/main" id="{6D2D7FA7-D8F6-4D5E-B8BD-826050092BCC}"/>
              </a:ext>
            </a:extLst>
          </p:cNvPr>
          <p:cNvSpPr>
            <a:spLocks noGrp="1"/>
          </p:cNvSpPr>
          <p:nvPr>
            <p:ph type="pic" sz="quarter" idx="20" hasCustomPrompt="1"/>
          </p:nvPr>
        </p:nvSpPr>
        <p:spPr>
          <a:xfrm rot="900000">
            <a:off x="10696035" y="234764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8" name="Picture Placeholder 137">
            <a:extLst>
              <a:ext uri="{FF2B5EF4-FFF2-40B4-BE49-F238E27FC236}">
                <a16:creationId xmlns:a16="http://schemas.microsoft.com/office/drawing/2014/main" id="{7A776046-573F-44DE-BD2C-3607CA3963F2}"/>
              </a:ext>
            </a:extLst>
          </p:cNvPr>
          <p:cNvSpPr>
            <a:spLocks noGrp="1"/>
          </p:cNvSpPr>
          <p:nvPr>
            <p:ph type="pic" sz="quarter" idx="21" hasCustomPrompt="1"/>
          </p:nvPr>
        </p:nvSpPr>
        <p:spPr>
          <a:xfrm rot="900000">
            <a:off x="4895863" y="2073357"/>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9" name="Picture Placeholder 138">
            <a:extLst>
              <a:ext uri="{FF2B5EF4-FFF2-40B4-BE49-F238E27FC236}">
                <a16:creationId xmlns:a16="http://schemas.microsoft.com/office/drawing/2014/main" id="{2A1E453A-CEFB-491F-B378-DCD5C533BC85}"/>
              </a:ext>
            </a:extLst>
          </p:cNvPr>
          <p:cNvSpPr>
            <a:spLocks noGrp="1"/>
          </p:cNvSpPr>
          <p:nvPr>
            <p:ph type="pic" sz="quarter" idx="22" hasCustomPrompt="1"/>
          </p:nvPr>
        </p:nvSpPr>
        <p:spPr>
          <a:xfrm rot="900000">
            <a:off x="1322548" y="449737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0" name="Picture Placeholder 139">
            <a:extLst>
              <a:ext uri="{FF2B5EF4-FFF2-40B4-BE49-F238E27FC236}">
                <a16:creationId xmlns:a16="http://schemas.microsoft.com/office/drawing/2014/main" id="{01EF79B2-1202-441F-93D1-93F0676AEBD2}"/>
              </a:ext>
            </a:extLst>
          </p:cNvPr>
          <p:cNvSpPr>
            <a:spLocks noGrp="1"/>
          </p:cNvSpPr>
          <p:nvPr>
            <p:ph type="pic" sz="quarter" idx="23" hasCustomPrompt="1"/>
          </p:nvPr>
        </p:nvSpPr>
        <p:spPr>
          <a:xfrm rot="900000">
            <a:off x="-1659111" y="4688978"/>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1" name="Picture Placeholder 140">
            <a:extLst>
              <a:ext uri="{FF2B5EF4-FFF2-40B4-BE49-F238E27FC236}">
                <a16:creationId xmlns:a16="http://schemas.microsoft.com/office/drawing/2014/main" id="{95D9DBE6-F4E3-4E22-91C7-3D4B2DDCCE29}"/>
              </a:ext>
            </a:extLst>
          </p:cNvPr>
          <p:cNvSpPr>
            <a:spLocks noGrp="1"/>
          </p:cNvSpPr>
          <p:nvPr>
            <p:ph type="pic" sz="quarter" idx="24" hasCustomPrompt="1"/>
          </p:nvPr>
        </p:nvSpPr>
        <p:spPr>
          <a:xfrm rot="900000">
            <a:off x="6640944" y="653929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34184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4" name="Picture Placeholder 103">
            <a:extLst>
              <a:ext uri="{FF2B5EF4-FFF2-40B4-BE49-F238E27FC236}">
                <a16:creationId xmlns:a16="http://schemas.microsoft.com/office/drawing/2014/main" id="{EB6FC07A-3EED-46D1-8836-B04643806DC4}"/>
              </a:ext>
            </a:extLst>
          </p:cNvPr>
          <p:cNvSpPr>
            <a:spLocks noGrp="1"/>
          </p:cNvSpPr>
          <p:nvPr>
            <p:ph type="pic" sz="quarter" idx="10" hasCustomPrompt="1"/>
          </p:nvPr>
        </p:nvSpPr>
        <p:spPr>
          <a:xfrm>
            <a:off x="9529014"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5" name="Picture Placeholder 104">
            <a:extLst>
              <a:ext uri="{FF2B5EF4-FFF2-40B4-BE49-F238E27FC236}">
                <a16:creationId xmlns:a16="http://schemas.microsoft.com/office/drawing/2014/main" id="{31EE06FA-6DBB-427B-8C16-78104D626C32}"/>
              </a:ext>
            </a:extLst>
          </p:cNvPr>
          <p:cNvSpPr>
            <a:spLocks noGrp="1"/>
          </p:cNvSpPr>
          <p:nvPr>
            <p:ph type="pic" sz="quarter" idx="11" hasCustomPrompt="1"/>
          </p:nvPr>
        </p:nvSpPr>
        <p:spPr>
          <a:xfrm>
            <a:off x="1463963"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6" name="Picture Placeholder 105">
            <a:extLst>
              <a:ext uri="{FF2B5EF4-FFF2-40B4-BE49-F238E27FC236}">
                <a16:creationId xmlns:a16="http://schemas.microsoft.com/office/drawing/2014/main" id="{B7C818D4-3B28-4361-8D2F-8CBD17E44189}"/>
              </a:ext>
            </a:extLst>
          </p:cNvPr>
          <p:cNvSpPr>
            <a:spLocks noGrp="1"/>
          </p:cNvSpPr>
          <p:nvPr>
            <p:ph type="pic" sz="quarter" idx="12" hasCustomPrompt="1"/>
          </p:nvPr>
        </p:nvSpPr>
        <p:spPr>
          <a:xfrm>
            <a:off x="5496488"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7" name="Picture Placeholder 106">
            <a:extLst>
              <a:ext uri="{FF2B5EF4-FFF2-40B4-BE49-F238E27FC236}">
                <a16:creationId xmlns:a16="http://schemas.microsoft.com/office/drawing/2014/main" id="{7400DAC4-4A0D-44AA-BB9F-9010A269BC99}"/>
              </a:ext>
            </a:extLst>
          </p:cNvPr>
          <p:cNvSpPr>
            <a:spLocks noGrp="1"/>
          </p:cNvSpPr>
          <p:nvPr>
            <p:ph type="pic" sz="quarter" idx="13" hasCustomPrompt="1"/>
          </p:nvPr>
        </p:nvSpPr>
        <p:spPr>
          <a:xfrm>
            <a:off x="348064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8" name="Picture Placeholder 107">
            <a:extLst>
              <a:ext uri="{FF2B5EF4-FFF2-40B4-BE49-F238E27FC236}">
                <a16:creationId xmlns:a16="http://schemas.microsoft.com/office/drawing/2014/main" id="{D3444D8E-42E6-456A-8F7D-EF39576914D6}"/>
              </a:ext>
            </a:extLst>
          </p:cNvPr>
          <p:cNvSpPr>
            <a:spLocks noGrp="1"/>
          </p:cNvSpPr>
          <p:nvPr>
            <p:ph type="pic" sz="quarter" idx="14" hasCustomPrompt="1"/>
          </p:nvPr>
        </p:nvSpPr>
        <p:spPr>
          <a:xfrm>
            <a:off x="751289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408487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AA9078A-D85C-41F4-B3EC-EC4130DB44F1}"/>
              </a:ext>
            </a:extLst>
          </p:cNvPr>
          <p:cNvSpPr>
            <a:spLocks noGrp="1"/>
          </p:cNvSpPr>
          <p:nvPr>
            <p:ph type="pic" sz="quarter" idx="12" hasCustomPrompt="1"/>
          </p:nvPr>
        </p:nvSpPr>
        <p:spPr>
          <a:xfrm>
            <a:off x="3694976" y="947660"/>
            <a:ext cx="6552804" cy="4918912"/>
          </a:xfrm>
          <a:custGeom>
            <a:avLst/>
            <a:gdLst>
              <a:gd name="connsiteX0" fmla="*/ 129810 w 6552804"/>
              <a:gd name="connsiteY0" fmla="*/ 0 h 4918912"/>
              <a:gd name="connsiteX1" fmla="*/ 6422994 w 6552804"/>
              <a:gd name="connsiteY1" fmla="*/ 0 h 4918912"/>
              <a:gd name="connsiteX2" fmla="*/ 6552804 w 6552804"/>
              <a:gd name="connsiteY2" fmla="*/ 129810 h 4918912"/>
              <a:gd name="connsiteX3" fmla="*/ 6552804 w 6552804"/>
              <a:gd name="connsiteY3" fmla="*/ 4789102 h 4918912"/>
              <a:gd name="connsiteX4" fmla="*/ 6422994 w 6552804"/>
              <a:gd name="connsiteY4" fmla="*/ 4918912 h 4918912"/>
              <a:gd name="connsiteX5" fmla="*/ 522911 w 6552804"/>
              <a:gd name="connsiteY5" fmla="*/ 4918912 h 4918912"/>
              <a:gd name="connsiteX6" fmla="*/ 522911 w 6552804"/>
              <a:gd name="connsiteY6" fmla="*/ 1297467 h 4918912"/>
              <a:gd name="connsiteX7" fmla="*/ 265250 w 6552804"/>
              <a:gd name="connsiteY7" fmla="*/ 1039806 h 4918912"/>
              <a:gd name="connsiteX8" fmla="*/ 0 w 6552804"/>
              <a:gd name="connsiteY8" fmla="*/ 1039806 h 4918912"/>
              <a:gd name="connsiteX9" fmla="*/ 0 w 6552804"/>
              <a:gd name="connsiteY9" fmla="*/ 129810 h 4918912"/>
              <a:gd name="connsiteX10" fmla="*/ 129810 w 6552804"/>
              <a:gd name="connsiteY10" fmla="*/ 0 h 491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804" h="4918912">
                <a:moveTo>
                  <a:pt x="129810" y="0"/>
                </a:moveTo>
                <a:lnTo>
                  <a:pt x="6422994" y="0"/>
                </a:lnTo>
                <a:cubicBezTo>
                  <a:pt x="6494686" y="0"/>
                  <a:pt x="6552804" y="58118"/>
                  <a:pt x="6552804" y="129810"/>
                </a:cubicBezTo>
                <a:lnTo>
                  <a:pt x="6552804" y="4789102"/>
                </a:lnTo>
                <a:cubicBezTo>
                  <a:pt x="6552804" y="4860794"/>
                  <a:pt x="6494686" y="4918912"/>
                  <a:pt x="6422994" y="4918912"/>
                </a:cubicBezTo>
                <a:lnTo>
                  <a:pt x="522911" y="4918912"/>
                </a:lnTo>
                <a:lnTo>
                  <a:pt x="522911" y="1297467"/>
                </a:lnTo>
                <a:cubicBezTo>
                  <a:pt x="522911" y="1155165"/>
                  <a:pt x="407552" y="1039806"/>
                  <a:pt x="265250" y="1039806"/>
                </a:cubicBezTo>
                <a:lnTo>
                  <a:pt x="0" y="1039806"/>
                </a:lnTo>
                <a:lnTo>
                  <a:pt x="0" y="129810"/>
                </a:lnTo>
                <a:cubicBezTo>
                  <a:pt x="0" y="58118"/>
                  <a:pt x="58118" y="0"/>
                  <a:pt x="129810" y="0"/>
                </a:cubicBezTo>
                <a:close/>
              </a:path>
            </a:pathLst>
          </a:cu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
        <p:nvSpPr>
          <p:cNvPr id="20" name="Picture Placeholder 19">
            <a:extLst>
              <a:ext uri="{FF2B5EF4-FFF2-40B4-BE49-F238E27FC236}">
                <a16:creationId xmlns:a16="http://schemas.microsoft.com/office/drawing/2014/main" id="{0D6AD3FB-F786-4F0D-8B7C-59007505234D}"/>
              </a:ext>
            </a:extLst>
          </p:cNvPr>
          <p:cNvSpPr>
            <a:spLocks noGrp="1"/>
          </p:cNvSpPr>
          <p:nvPr>
            <p:ph type="pic" sz="quarter" idx="11" hasCustomPrompt="1"/>
          </p:nvPr>
        </p:nvSpPr>
        <p:spPr>
          <a:xfrm>
            <a:off x="1819645" y="2096051"/>
            <a:ext cx="2288996" cy="4958824"/>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033641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5F7A1BD5-6457-45E0-A708-4A1BBE749033}"/>
              </a:ext>
            </a:extLst>
          </p:cNvPr>
          <p:cNvSpPr>
            <a:spLocks noGrp="1"/>
          </p:cNvSpPr>
          <p:nvPr>
            <p:ph type="pic" sz="quarter" idx="12" hasCustomPrompt="1"/>
          </p:nvPr>
        </p:nvSpPr>
        <p:spPr>
          <a:xfrm>
            <a:off x="3907149" y="2303227"/>
            <a:ext cx="5760000" cy="3232954"/>
          </a:xfrm>
          <a:custGeom>
            <a:avLst/>
            <a:gdLst>
              <a:gd name="connsiteX0" fmla="*/ 85318 w 5760000"/>
              <a:gd name="connsiteY0" fmla="*/ 0 h 3232954"/>
              <a:gd name="connsiteX1" fmla="*/ 5674682 w 5760000"/>
              <a:gd name="connsiteY1" fmla="*/ 0 h 3232954"/>
              <a:gd name="connsiteX2" fmla="*/ 5760000 w 5760000"/>
              <a:gd name="connsiteY2" fmla="*/ 85318 h 3232954"/>
              <a:gd name="connsiteX3" fmla="*/ 5760000 w 5760000"/>
              <a:gd name="connsiteY3" fmla="*/ 1364550 h 3232954"/>
              <a:gd name="connsiteX4" fmla="*/ 5665047 w 5760000"/>
              <a:gd name="connsiteY4" fmla="*/ 1364550 h 3232954"/>
              <a:gd name="connsiteX5" fmla="*/ 5529270 w 5760000"/>
              <a:gd name="connsiteY5" fmla="*/ 1500327 h 3232954"/>
              <a:gd name="connsiteX6" fmla="*/ 5529270 w 5760000"/>
              <a:gd name="connsiteY6" fmla="*/ 3232954 h 3232954"/>
              <a:gd name="connsiteX7" fmla="*/ 1340988 w 5760000"/>
              <a:gd name="connsiteY7" fmla="*/ 3232954 h 3232954"/>
              <a:gd name="connsiteX8" fmla="*/ 1340988 w 5760000"/>
              <a:gd name="connsiteY8" fmla="*/ 990681 h 3232954"/>
              <a:gd name="connsiteX9" fmla="*/ 1145754 w 5760000"/>
              <a:gd name="connsiteY9" fmla="*/ 795447 h 3232954"/>
              <a:gd name="connsiteX10" fmla="*/ 0 w 5760000"/>
              <a:gd name="connsiteY10" fmla="*/ 795447 h 3232954"/>
              <a:gd name="connsiteX11" fmla="*/ 0 w 5760000"/>
              <a:gd name="connsiteY11" fmla="*/ 85318 h 3232954"/>
              <a:gd name="connsiteX12" fmla="*/ 85318 w 5760000"/>
              <a:gd name="connsiteY12" fmla="*/ 0 h 323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0000" h="3232954">
                <a:moveTo>
                  <a:pt x="85318" y="0"/>
                </a:moveTo>
                <a:lnTo>
                  <a:pt x="5674682" y="0"/>
                </a:lnTo>
                <a:cubicBezTo>
                  <a:pt x="5721802" y="0"/>
                  <a:pt x="5760000" y="38198"/>
                  <a:pt x="5760000" y="85318"/>
                </a:cubicBezTo>
                <a:lnTo>
                  <a:pt x="5760000" y="1364550"/>
                </a:lnTo>
                <a:lnTo>
                  <a:pt x="5665047" y="1364550"/>
                </a:lnTo>
                <a:cubicBezTo>
                  <a:pt x="5590059" y="1364550"/>
                  <a:pt x="5529270" y="1425339"/>
                  <a:pt x="5529270" y="1500327"/>
                </a:cubicBezTo>
                <a:lnTo>
                  <a:pt x="5529270" y="3232954"/>
                </a:lnTo>
                <a:lnTo>
                  <a:pt x="1340988" y="3232954"/>
                </a:lnTo>
                <a:lnTo>
                  <a:pt x="1340988" y="990681"/>
                </a:lnTo>
                <a:cubicBezTo>
                  <a:pt x="1340988" y="882856"/>
                  <a:pt x="1253579" y="795447"/>
                  <a:pt x="1145754" y="795447"/>
                </a:cubicBezTo>
                <a:lnTo>
                  <a:pt x="0" y="795447"/>
                </a:lnTo>
                <a:lnTo>
                  <a:pt x="0" y="85318"/>
                </a:lnTo>
                <a:cubicBezTo>
                  <a:pt x="0" y="38198"/>
                  <a:pt x="38198" y="0"/>
                  <a:pt x="85318"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1" name="Picture Placeholder 30">
            <a:extLst>
              <a:ext uri="{FF2B5EF4-FFF2-40B4-BE49-F238E27FC236}">
                <a16:creationId xmlns:a16="http://schemas.microsoft.com/office/drawing/2014/main" id="{CC8CE266-3DEB-4C78-BCDA-C78BFAF071FF}"/>
              </a:ext>
            </a:extLst>
          </p:cNvPr>
          <p:cNvSpPr>
            <a:spLocks noGrp="1"/>
          </p:cNvSpPr>
          <p:nvPr>
            <p:ph type="pic" sz="quarter" idx="10" hasCustomPrompt="1"/>
          </p:nvPr>
        </p:nvSpPr>
        <p:spPr>
          <a:xfrm>
            <a:off x="9488168" y="3725213"/>
            <a:ext cx="1084260" cy="234669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DAF32B45-098D-4B25-A23F-92B38466B0C9}"/>
              </a:ext>
            </a:extLst>
          </p:cNvPr>
          <p:cNvSpPr>
            <a:spLocks noGrp="1"/>
          </p:cNvSpPr>
          <p:nvPr>
            <p:ph type="pic" sz="quarter" idx="11" hasCustomPrompt="1"/>
          </p:nvPr>
        </p:nvSpPr>
        <p:spPr>
          <a:xfrm>
            <a:off x="1445629" y="3244730"/>
            <a:ext cx="3648203" cy="2738552"/>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96879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EBDDB84D-2CA4-4525-A778-166ABD0F2B28}"/>
              </a:ext>
            </a:extLst>
          </p:cNvPr>
          <p:cNvSpPr>
            <a:spLocks noGrp="1"/>
          </p:cNvSpPr>
          <p:nvPr>
            <p:ph type="pic" sz="quarter" idx="12" hasCustomPrompt="1"/>
          </p:nvPr>
        </p:nvSpPr>
        <p:spPr>
          <a:xfrm>
            <a:off x="3907149" y="1931074"/>
            <a:ext cx="6401180" cy="3592833"/>
          </a:xfrm>
          <a:custGeom>
            <a:avLst/>
            <a:gdLst>
              <a:gd name="connsiteX0" fmla="*/ 94815 w 6401180"/>
              <a:gd name="connsiteY0" fmla="*/ 0 h 3592833"/>
              <a:gd name="connsiteX1" fmla="*/ 6306365 w 6401180"/>
              <a:gd name="connsiteY1" fmla="*/ 0 h 3592833"/>
              <a:gd name="connsiteX2" fmla="*/ 6401180 w 6401180"/>
              <a:gd name="connsiteY2" fmla="*/ 94815 h 3592833"/>
              <a:gd name="connsiteX3" fmla="*/ 6401180 w 6401180"/>
              <a:gd name="connsiteY3" fmla="*/ 1495216 h 3592833"/>
              <a:gd name="connsiteX4" fmla="*/ 6080579 w 6401180"/>
              <a:gd name="connsiteY4" fmla="*/ 1495216 h 3592833"/>
              <a:gd name="connsiteX5" fmla="*/ 5943322 w 6401180"/>
              <a:gd name="connsiteY5" fmla="*/ 1632473 h 3592833"/>
              <a:gd name="connsiteX6" fmla="*/ 5943322 w 6401180"/>
              <a:gd name="connsiteY6" fmla="*/ 3592833 h 3592833"/>
              <a:gd name="connsiteX7" fmla="*/ 1493005 w 6401180"/>
              <a:gd name="connsiteY7" fmla="*/ 3592833 h 3592833"/>
              <a:gd name="connsiteX8" fmla="*/ 1493005 w 6401180"/>
              <a:gd name="connsiteY8" fmla="*/ 1090363 h 3592833"/>
              <a:gd name="connsiteX9" fmla="*/ 1270511 w 6401180"/>
              <a:gd name="connsiteY9" fmla="*/ 867869 h 3592833"/>
              <a:gd name="connsiteX10" fmla="*/ 0 w 6401180"/>
              <a:gd name="connsiteY10" fmla="*/ 867869 h 3592833"/>
              <a:gd name="connsiteX11" fmla="*/ 0 w 6401180"/>
              <a:gd name="connsiteY11" fmla="*/ 94815 h 3592833"/>
              <a:gd name="connsiteX12" fmla="*/ 94815 w 6401180"/>
              <a:gd name="connsiteY12" fmla="*/ 0 h 359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01180" h="3592833">
                <a:moveTo>
                  <a:pt x="94815" y="0"/>
                </a:moveTo>
                <a:lnTo>
                  <a:pt x="6306365" y="0"/>
                </a:lnTo>
                <a:cubicBezTo>
                  <a:pt x="6358730" y="0"/>
                  <a:pt x="6401180" y="42450"/>
                  <a:pt x="6401180" y="94815"/>
                </a:cubicBezTo>
                <a:lnTo>
                  <a:pt x="6401180" y="1495216"/>
                </a:lnTo>
                <a:lnTo>
                  <a:pt x="6080579" y="1495216"/>
                </a:lnTo>
                <a:cubicBezTo>
                  <a:pt x="6004774" y="1495216"/>
                  <a:pt x="5943322" y="1556668"/>
                  <a:pt x="5943322" y="1632473"/>
                </a:cubicBezTo>
                <a:lnTo>
                  <a:pt x="5943322" y="3592833"/>
                </a:lnTo>
                <a:lnTo>
                  <a:pt x="1493005" y="3592833"/>
                </a:lnTo>
                <a:lnTo>
                  <a:pt x="1493005" y="1090363"/>
                </a:lnTo>
                <a:cubicBezTo>
                  <a:pt x="1493005" y="967483"/>
                  <a:pt x="1393391" y="867869"/>
                  <a:pt x="1270511" y="867869"/>
                </a:cubicBezTo>
                <a:lnTo>
                  <a:pt x="0" y="867869"/>
                </a:lnTo>
                <a:lnTo>
                  <a:pt x="0" y="94815"/>
                </a:lnTo>
                <a:cubicBezTo>
                  <a:pt x="0" y="42450"/>
                  <a:pt x="42450" y="0"/>
                  <a:pt x="9481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B8B0B69C-E7C6-4299-9441-F3B2EF1DCAF3}"/>
              </a:ext>
            </a:extLst>
          </p:cNvPr>
          <p:cNvSpPr>
            <a:spLocks noGrp="1"/>
          </p:cNvSpPr>
          <p:nvPr>
            <p:ph type="pic" sz="quarter" idx="10" hasCustomPrompt="1"/>
          </p:nvPr>
        </p:nvSpPr>
        <p:spPr>
          <a:xfrm>
            <a:off x="9910859" y="3479214"/>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3" name="Picture Placeholder 32">
            <a:extLst>
              <a:ext uri="{FF2B5EF4-FFF2-40B4-BE49-F238E27FC236}">
                <a16:creationId xmlns:a16="http://schemas.microsoft.com/office/drawing/2014/main" id="{021E564A-78DE-4046-BBDA-5F5CBACCA9EA}"/>
              </a:ext>
            </a:extLst>
          </p:cNvPr>
          <p:cNvSpPr>
            <a:spLocks noGrp="1"/>
          </p:cNvSpPr>
          <p:nvPr>
            <p:ph type="pic" sz="quarter" idx="11" hasCustomPrompt="1"/>
          </p:nvPr>
        </p:nvSpPr>
        <p:spPr>
          <a:xfrm>
            <a:off x="1210803" y="2959122"/>
            <a:ext cx="4028680" cy="3024160"/>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130268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812C0B-395E-4482-B7D1-2C0674084C32}"/>
              </a:ext>
            </a:extLst>
          </p:cNvPr>
          <p:cNvSpPr>
            <a:spLocks noGrp="1"/>
          </p:cNvSpPr>
          <p:nvPr>
            <p:ph type="pic" sz="quarter" idx="10" hasCustomPrompt="1"/>
          </p:nvPr>
        </p:nvSpPr>
        <p:spPr>
          <a:xfrm>
            <a:off x="1412244" y="1475466"/>
            <a:ext cx="3567860" cy="7722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885919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F1DAC9-A543-4E59-BBF4-96F3B293B982}"/>
              </a:ext>
            </a:extLst>
          </p:cNvPr>
          <p:cNvSpPr>
            <a:spLocks noGrp="1"/>
          </p:cNvSpPr>
          <p:nvPr>
            <p:ph type="pic" sz="quarter" idx="10" hasCustomPrompt="1"/>
          </p:nvPr>
        </p:nvSpPr>
        <p:spPr>
          <a:xfrm>
            <a:off x="3718123" y="4122552"/>
            <a:ext cx="4757146" cy="10296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335577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Picture Placeholder 21">
            <a:extLst>
              <a:ext uri="{FF2B5EF4-FFF2-40B4-BE49-F238E27FC236}">
                <a16:creationId xmlns:a16="http://schemas.microsoft.com/office/drawing/2014/main" id="{F5316089-DF4A-48B1-9B8D-5299B0913DC7}"/>
              </a:ext>
            </a:extLst>
          </p:cNvPr>
          <p:cNvSpPr>
            <a:spLocks noGrp="1"/>
          </p:cNvSpPr>
          <p:nvPr>
            <p:ph type="pic" sz="quarter" idx="12" hasCustomPrompt="1"/>
          </p:nvPr>
        </p:nvSpPr>
        <p:spPr>
          <a:xfrm>
            <a:off x="7602278" y="4137383"/>
            <a:ext cx="3446722" cy="1558158"/>
          </a:xfrm>
          <a:prstGeom prst="roundRect">
            <a:avLst>
              <a:gd name="adj" fmla="val 8124"/>
            </a:avLst>
          </a:pr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C202F225-B9FD-448B-889D-8F12F0078F6D}"/>
              </a:ext>
            </a:extLst>
          </p:cNvPr>
          <p:cNvSpPr>
            <a:spLocks noGrp="1"/>
          </p:cNvSpPr>
          <p:nvPr>
            <p:ph type="pic" sz="quarter" idx="10" hasCustomPrompt="1"/>
          </p:nvPr>
        </p:nvSpPr>
        <p:spPr>
          <a:xfrm>
            <a:off x="6694872" y="2246638"/>
            <a:ext cx="1558158" cy="3433601"/>
          </a:xfrm>
          <a:custGeom>
            <a:avLst/>
            <a:gdLst>
              <a:gd name="connsiteX0" fmla="*/ 126585 w 1558158"/>
              <a:gd name="connsiteY0" fmla="*/ 0 h 3453719"/>
              <a:gd name="connsiteX1" fmla="*/ 1431573 w 1558158"/>
              <a:gd name="connsiteY1" fmla="*/ 0 h 3453719"/>
              <a:gd name="connsiteX2" fmla="*/ 1558158 w 1558158"/>
              <a:gd name="connsiteY2" fmla="*/ 126585 h 3453719"/>
              <a:gd name="connsiteX3" fmla="*/ 1558158 w 1558158"/>
              <a:gd name="connsiteY3" fmla="*/ 1826877 h 3453719"/>
              <a:gd name="connsiteX4" fmla="*/ 1022064 w 1558158"/>
              <a:gd name="connsiteY4" fmla="*/ 1826877 h 3453719"/>
              <a:gd name="connsiteX5" fmla="*/ 835435 w 1558158"/>
              <a:gd name="connsiteY5" fmla="*/ 2013506 h 3453719"/>
              <a:gd name="connsiteX6" fmla="*/ 835435 w 1558158"/>
              <a:gd name="connsiteY6" fmla="*/ 3366378 h 3453719"/>
              <a:gd name="connsiteX7" fmla="*/ 850102 w 1558158"/>
              <a:gd name="connsiteY7" fmla="*/ 3439023 h 3453719"/>
              <a:gd name="connsiteX8" fmla="*/ 860010 w 1558158"/>
              <a:gd name="connsiteY8" fmla="*/ 3453719 h 3453719"/>
              <a:gd name="connsiteX9" fmla="*/ 126585 w 1558158"/>
              <a:gd name="connsiteY9" fmla="*/ 3453719 h 3453719"/>
              <a:gd name="connsiteX10" fmla="*/ 0 w 1558158"/>
              <a:gd name="connsiteY10" fmla="*/ 3327134 h 3453719"/>
              <a:gd name="connsiteX11" fmla="*/ 0 w 1558158"/>
              <a:gd name="connsiteY11" fmla="*/ 126585 h 3453719"/>
              <a:gd name="connsiteX12" fmla="*/ 126585 w 1558158"/>
              <a:gd name="connsiteY12" fmla="*/ 0 h 345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8158" h="3453719">
                <a:moveTo>
                  <a:pt x="126585" y="0"/>
                </a:moveTo>
                <a:lnTo>
                  <a:pt x="1431573" y="0"/>
                </a:lnTo>
                <a:cubicBezTo>
                  <a:pt x="1501484" y="0"/>
                  <a:pt x="1558158" y="56674"/>
                  <a:pt x="1558158" y="126585"/>
                </a:cubicBezTo>
                <a:lnTo>
                  <a:pt x="1558158" y="1826877"/>
                </a:lnTo>
                <a:lnTo>
                  <a:pt x="1022064" y="1826877"/>
                </a:lnTo>
                <a:cubicBezTo>
                  <a:pt x="918992" y="1826877"/>
                  <a:pt x="835435" y="1910434"/>
                  <a:pt x="835435" y="2013506"/>
                </a:cubicBezTo>
                <a:lnTo>
                  <a:pt x="835435" y="3366378"/>
                </a:lnTo>
                <a:cubicBezTo>
                  <a:pt x="835435" y="3392146"/>
                  <a:pt x="840658" y="3416695"/>
                  <a:pt x="850102" y="3439023"/>
                </a:cubicBezTo>
                <a:lnTo>
                  <a:pt x="860010" y="3453719"/>
                </a:lnTo>
                <a:lnTo>
                  <a:pt x="126585" y="3453719"/>
                </a:lnTo>
                <a:cubicBezTo>
                  <a:pt x="56674" y="3453719"/>
                  <a:pt x="0" y="3397045"/>
                  <a:pt x="0" y="3327134"/>
                </a:cubicBezTo>
                <a:lnTo>
                  <a:pt x="0" y="126585"/>
                </a:lnTo>
                <a:cubicBezTo>
                  <a:pt x="0" y="56674"/>
                  <a:pt x="56674" y="0"/>
                  <a:pt x="12658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66324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DC57906-0D96-4F9B-A186-DD8837780B7E}"/>
              </a:ext>
            </a:extLst>
          </p:cNvPr>
          <p:cNvSpPr/>
          <p:nvPr/>
        </p:nvSpPr>
        <p:spPr>
          <a:xfrm>
            <a:off x="6379643" y="856181"/>
            <a:ext cx="2375396" cy="5139370"/>
          </a:xfrm>
          <a:custGeom>
            <a:avLst/>
            <a:gdLst>
              <a:gd name="connsiteX0" fmla="*/ 3134 w 2375396"/>
              <a:gd name="connsiteY0" fmla="*/ 225631 h 5139370"/>
              <a:gd name="connsiteX1" fmla="*/ 228765 w 2375396"/>
              <a:gd name="connsiteY1" fmla="*/ 0 h 5139370"/>
              <a:gd name="connsiteX2" fmla="*/ 2149766 w 2375396"/>
              <a:gd name="connsiteY2" fmla="*/ 78344 h 5139370"/>
              <a:gd name="connsiteX3" fmla="*/ 2375397 w 2375396"/>
              <a:gd name="connsiteY3" fmla="*/ 303975 h 5139370"/>
              <a:gd name="connsiteX4" fmla="*/ 2375397 w 2375396"/>
              <a:gd name="connsiteY4" fmla="*/ 4847931 h 5139370"/>
              <a:gd name="connsiteX5" fmla="*/ 2149766 w 2375396"/>
              <a:gd name="connsiteY5" fmla="*/ 5073562 h 5139370"/>
              <a:gd name="connsiteX6" fmla="*/ 225631 w 2375396"/>
              <a:gd name="connsiteY6" fmla="*/ 5139370 h 5139370"/>
              <a:gd name="connsiteX7" fmla="*/ 0 w 2375396"/>
              <a:gd name="connsiteY7" fmla="*/ 4913740 h 5139370"/>
              <a:gd name="connsiteX8" fmla="*/ 0 w 2375396"/>
              <a:gd name="connsiteY8" fmla="*/ 225631 h 513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396" h="5139370">
                <a:moveTo>
                  <a:pt x="3134" y="225631"/>
                </a:moveTo>
                <a:cubicBezTo>
                  <a:pt x="3134" y="103414"/>
                  <a:pt x="103414" y="0"/>
                  <a:pt x="228765" y="0"/>
                </a:cubicBezTo>
                <a:lnTo>
                  <a:pt x="2149766" y="78344"/>
                </a:lnTo>
                <a:cubicBezTo>
                  <a:pt x="2271983" y="78344"/>
                  <a:pt x="2375397" y="178624"/>
                  <a:pt x="2375397" y="303975"/>
                </a:cubicBezTo>
                <a:lnTo>
                  <a:pt x="2375397" y="4847931"/>
                </a:lnTo>
                <a:cubicBezTo>
                  <a:pt x="2375397" y="4970147"/>
                  <a:pt x="2275116" y="5073562"/>
                  <a:pt x="2149766" y="5073562"/>
                </a:cubicBezTo>
                <a:lnTo>
                  <a:pt x="225631" y="5139370"/>
                </a:lnTo>
                <a:cubicBezTo>
                  <a:pt x="103414" y="5139370"/>
                  <a:pt x="0" y="5039090"/>
                  <a:pt x="0" y="4913740"/>
                </a:cubicBezTo>
                <a:lnTo>
                  <a:pt x="0" y="225631"/>
                </a:lnTo>
                <a:close/>
              </a:path>
            </a:pathLst>
          </a:custGeom>
          <a:noFill/>
          <a:ln w="30045" cap="flat">
            <a:noFill/>
            <a:prstDash val="solid"/>
            <a:miter/>
          </a:ln>
        </p:spPr>
        <p:txBody>
          <a:bodyPr rtlCol="0" anchor="ctr"/>
          <a:lstStyle/>
          <a:p>
            <a:endParaRPr lang="fr-FR" dirty="0">
              <a:latin typeface="Arial" panose="020B0604020202020204" pitchFamily="34" charset="0"/>
            </a:endParaRPr>
          </a:p>
        </p:txBody>
      </p:sp>
      <p:sp>
        <p:nvSpPr>
          <p:cNvPr id="18" name="Picture Placeholder 3">
            <a:extLst>
              <a:ext uri="{FF2B5EF4-FFF2-40B4-BE49-F238E27FC236}">
                <a16:creationId xmlns:a16="http://schemas.microsoft.com/office/drawing/2014/main" id="{075E3183-F408-418E-8749-A1494C502EA5}"/>
              </a:ext>
            </a:extLst>
          </p:cNvPr>
          <p:cNvSpPr>
            <a:spLocks noGrp="1"/>
          </p:cNvSpPr>
          <p:nvPr>
            <p:ph type="pic" sz="quarter" idx="10" hasCustomPrompt="1"/>
          </p:nvPr>
        </p:nvSpPr>
        <p:spPr>
          <a:xfrm rot="21030792">
            <a:off x="1682244" y="1123887"/>
            <a:ext cx="1883916" cy="737241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
        <p:nvSpPr>
          <p:cNvPr id="7" name="Picture Placeholder 13">
            <a:extLst>
              <a:ext uri="{FF2B5EF4-FFF2-40B4-BE49-F238E27FC236}">
                <a16:creationId xmlns:a16="http://schemas.microsoft.com/office/drawing/2014/main" id="{15FCEA41-49B7-44E1-B936-1C54C1A1E207}"/>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1335705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25B6350-7764-4C40-9563-1A3822E2C577}"/>
              </a:ext>
            </a:extLst>
          </p:cNvPr>
          <p:cNvSpPr>
            <a:spLocks noGrp="1"/>
          </p:cNvSpPr>
          <p:nvPr>
            <p:ph type="pic" sz="quarter" idx="10" hasCustomPrompt="1"/>
          </p:nvPr>
        </p:nvSpPr>
        <p:spPr>
          <a:xfrm>
            <a:off x="4906714" y="855000"/>
            <a:ext cx="2378572" cy="5148000"/>
          </a:xfrm>
          <a:prstGeom prst="roundRect">
            <a:avLst>
              <a:gd name="adj" fmla="val 8124"/>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1746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5B63074-5842-47CB-B8D1-C64A1BAA779E}"/>
              </a:ext>
            </a:extLst>
          </p:cNvPr>
          <p:cNvSpPr>
            <a:spLocks noGrp="1"/>
          </p:cNvSpPr>
          <p:nvPr>
            <p:ph type="pic" sz="quarter" idx="10" hasCustomPrompt="1"/>
          </p:nvPr>
        </p:nvSpPr>
        <p:spPr>
          <a:xfrm>
            <a:off x="49911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1" name="Picture Placeholder 9">
            <a:extLst>
              <a:ext uri="{FF2B5EF4-FFF2-40B4-BE49-F238E27FC236}">
                <a16:creationId xmlns:a16="http://schemas.microsoft.com/office/drawing/2014/main" id="{95A50EF4-6ED9-497F-ADDC-63808263EEE1}"/>
              </a:ext>
            </a:extLst>
          </p:cNvPr>
          <p:cNvSpPr>
            <a:spLocks noGrp="1"/>
          </p:cNvSpPr>
          <p:nvPr>
            <p:ph type="pic" sz="quarter" idx="11" hasCustomPrompt="1"/>
          </p:nvPr>
        </p:nvSpPr>
        <p:spPr>
          <a:xfrm>
            <a:off x="49911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2" name="Picture Placeholder 9">
            <a:extLst>
              <a:ext uri="{FF2B5EF4-FFF2-40B4-BE49-F238E27FC236}">
                <a16:creationId xmlns:a16="http://schemas.microsoft.com/office/drawing/2014/main" id="{E340CF86-E77D-4229-AD18-0D47EBD3BADD}"/>
              </a:ext>
            </a:extLst>
          </p:cNvPr>
          <p:cNvSpPr>
            <a:spLocks noGrp="1"/>
          </p:cNvSpPr>
          <p:nvPr>
            <p:ph type="pic" sz="quarter" idx="12" hasCustomPrompt="1"/>
          </p:nvPr>
        </p:nvSpPr>
        <p:spPr>
          <a:xfrm>
            <a:off x="49911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3" name="Picture Placeholder 9">
            <a:extLst>
              <a:ext uri="{FF2B5EF4-FFF2-40B4-BE49-F238E27FC236}">
                <a16:creationId xmlns:a16="http://schemas.microsoft.com/office/drawing/2014/main" id="{C62BC63C-4E83-4313-843A-C3F9F63A779E}"/>
              </a:ext>
            </a:extLst>
          </p:cNvPr>
          <p:cNvSpPr>
            <a:spLocks noGrp="1"/>
          </p:cNvSpPr>
          <p:nvPr>
            <p:ph type="pic" sz="quarter" idx="13" hasCustomPrompt="1"/>
          </p:nvPr>
        </p:nvSpPr>
        <p:spPr>
          <a:xfrm>
            <a:off x="83016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4" name="Picture Placeholder 9">
            <a:extLst>
              <a:ext uri="{FF2B5EF4-FFF2-40B4-BE49-F238E27FC236}">
                <a16:creationId xmlns:a16="http://schemas.microsoft.com/office/drawing/2014/main" id="{EB6CFD4E-5758-4569-A39A-646784A6399E}"/>
              </a:ext>
            </a:extLst>
          </p:cNvPr>
          <p:cNvSpPr>
            <a:spLocks noGrp="1"/>
          </p:cNvSpPr>
          <p:nvPr>
            <p:ph type="pic" sz="quarter" idx="14" hasCustomPrompt="1"/>
          </p:nvPr>
        </p:nvSpPr>
        <p:spPr>
          <a:xfrm>
            <a:off x="83016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5" name="Picture Placeholder 9">
            <a:extLst>
              <a:ext uri="{FF2B5EF4-FFF2-40B4-BE49-F238E27FC236}">
                <a16:creationId xmlns:a16="http://schemas.microsoft.com/office/drawing/2014/main" id="{F30EAEDD-1BF2-45F4-A355-A980F79C3047}"/>
              </a:ext>
            </a:extLst>
          </p:cNvPr>
          <p:cNvSpPr>
            <a:spLocks noGrp="1"/>
          </p:cNvSpPr>
          <p:nvPr>
            <p:ph type="pic" sz="quarter" idx="15" hasCustomPrompt="1"/>
          </p:nvPr>
        </p:nvSpPr>
        <p:spPr>
          <a:xfrm>
            <a:off x="83016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2199882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ABC7E449-C037-40FC-AAAE-2F75AA8D429F}"/>
              </a:ext>
            </a:extLst>
          </p:cNvPr>
          <p:cNvSpPr>
            <a:spLocks noGrp="1"/>
          </p:cNvSpPr>
          <p:nvPr>
            <p:ph type="pic" sz="quarter" idx="13" hasCustomPrompt="1"/>
          </p:nvPr>
        </p:nvSpPr>
        <p:spPr>
          <a:xfrm>
            <a:off x="8301600"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6" name="Picture Placeholder 9">
            <a:extLst>
              <a:ext uri="{FF2B5EF4-FFF2-40B4-BE49-F238E27FC236}">
                <a16:creationId xmlns:a16="http://schemas.microsoft.com/office/drawing/2014/main" id="{E1E732D4-1E59-4ED5-B05A-03CE4C192F25}"/>
              </a:ext>
            </a:extLst>
          </p:cNvPr>
          <p:cNvSpPr>
            <a:spLocks noGrp="1"/>
          </p:cNvSpPr>
          <p:nvPr>
            <p:ph type="pic" sz="quarter" idx="14" hasCustomPrompt="1"/>
          </p:nvPr>
        </p:nvSpPr>
        <p:spPr>
          <a:xfrm>
            <a:off x="8301600"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7" name="Picture Placeholder 9">
            <a:extLst>
              <a:ext uri="{FF2B5EF4-FFF2-40B4-BE49-F238E27FC236}">
                <a16:creationId xmlns:a16="http://schemas.microsoft.com/office/drawing/2014/main" id="{E7565BCF-3834-4123-88AA-23A70B2851A2}"/>
              </a:ext>
            </a:extLst>
          </p:cNvPr>
          <p:cNvSpPr>
            <a:spLocks noGrp="1"/>
          </p:cNvSpPr>
          <p:nvPr>
            <p:ph type="pic" sz="quarter" idx="15" hasCustomPrompt="1"/>
          </p:nvPr>
        </p:nvSpPr>
        <p:spPr>
          <a:xfrm>
            <a:off x="8301600"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8" name="Picture Placeholder 9">
            <a:extLst>
              <a:ext uri="{FF2B5EF4-FFF2-40B4-BE49-F238E27FC236}">
                <a16:creationId xmlns:a16="http://schemas.microsoft.com/office/drawing/2014/main" id="{5E9C23D3-A597-4FC8-9334-D3B9CD49FA39}"/>
              </a:ext>
            </a:extLst>
          </p:cNvPr>
          <p:cNvSpPr>
            <a:spLocks noGrp="1"/>
          </p:cNvSpPr>
          <p:nvPr>
            <p:ph type="pic" sz="quarter" idx="16" hasCustomPrompt="1"/>
          </p:nvPr>
        </p:nvSpPr>
        <p:spPr>
          <a:xfrm>
            <a:off x="8301600"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9" name="Picture Placeholder 9">
            <a:extLst>
              <a:ext uri="{FF2B5EF4-FFF2-40B4-BE49-F238E27FC236}">
                <a16:creationId xmlns:a16="http://schemas.microsoft.com/office/drawing/2014/main" id="{3942C788-A905-43D3-AD7E-EA06F32F6245}"/>
              </a:ext>
            </a:extLst>
          </p:cNvPr>
          <p:cNvSpPr>
            <a:spLocks noGrp="1"/>
          </p:cNvSpPr>
          <p:nvPr>
            <p:ph type="pic" sz="quarter" idx="17" hasCustomPrompt="1"/>
          </p:nvPr>
        </p:nvSpPr>
        <p:spPr>
          <a:xfrm>
            <a:off x="8301600"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0" name="Picture Placeholder 9">
            <a:extLst>
              <a:ext uri="{FF2B5EF4-FFF2-40B4-BE49-F238E27FC236}">
                <a16:creationId xmlns:a16="http://schemas.microsoft.com/office/drawing/2014/main" id="{EF4B4449-340A-475E-B4E9-ABBD867A4EA0}"/>
              </a:ext>
            </a:extLst>
          </p:cNvPr>
          <p:cNvSpPr>
            <a:spLocks noGrp="1"/>
          </p:cNvSpPr>
          <p:nvPr>
            <p:ph type="pic" sz="quarter" idx="18" hasCustomPrompt="1"/>
          </p:nvPr>
        </p:nvSpPr>
        <p:spPr>
          <a:xfrm>
            <a:off x="4993381"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1" name="Picture Placeholder 9">
            <a:extLst>
              <a:ext uri="{FF2B5EF4-FFF2-40B4-BE49-F238E27FC236}">
                <a16:creationId xmlns:a16="http://schemas.microsoft.com/office/drawing/2014/main" id="{AA05FC8E-2316-4F89-9699-371CB0CDC247}"/>
              </a:ext>
            </a:extLst>
          </p:cNvPr>
          <p:cNvSpPr>
            <a:spLocks noGrp="1"/>
          </p:cNvSpPr>
          <p:nvPr>
            <p:ph type="pic" sz="quarter" idx="19" hasCustomPrompt="1"/>
          </p:nvPr>
        </p:nvSpPr>
        <p:spPr>
          <a:xfrm>
            <a:off x="4993381"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2" name="Picture Placeholder 9">
            <a:extLst>
              <a:ext uri="{FF2B5EF4-FFF2-40B4-BE49-F238E27FC236}">
                <a16:creationId xmlns:a16="http://schemas.microsoft.com/office/drawing/2014/main" id="{78AA5EB6-A1C9-413A-8370-A512D059970F}"/>
              </a:ext>
            </a:extLst>
          </p:cNvPr>
          <p:cNvSpPr>
            <a:spLocks noGrp="1"/>
          </p:cNvSpPr>
          <p:nvPr>
            <p:ph type="pic" sz="quarter" idx="20" hasCustomPrompt="1"/>
          </p:nvPr>
        </p:nvSpPr>
        <p:spPr>
          <a:xfrm>
            <a:off x="4993381"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3" name="Picture Placeholder 9">
            <a:extLst>
              <a:ext uri="{FF2B5EF4-FFF2-40B4-BE49-F238E27FC236}">
                <a16:creationId xmlns:a16="http://schemas.microsoft.com/office/drawing/2014/main" id="{F14434DF-0C80-4105-9F94-A1DA76B2BB81}"/>
              </a:ext>
            </a:extLst>
          </p:cNvPr>
          <p:cNvSpPr>
            <a:spLocks noGrp="1"/>
          </p:cNvSpPr>
          <p:nvPr>
            <p:ph type="pic" sz="quarter" idx="21" hasCustomPrompt="1"/>
          </p:nvPr>
        </p:nvSpPr>
        <p:spPr>
          <a:xfrm>
            <a:off x="4993381"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4" name="Picture Placeholder 9">
            <a:extLst>
              <a:ext uri="{FF2B5EF4-FFF2-40B4-BE49-F238E27FC236}">
                <a16:creationId xmlns:a16="http://schemas.microsoft.com/office/drawing/2014/main" id="{D6866B42-0A78-4801-9899-CE9B41B41829}"/>
              </a:ext>
            </a:extLst>
          </p:cNvPr>
          <p:cNvSpPr>
            <a:spLocks noGrp="1"/>
          </p:cNvSpPr>
          <p:nvPr>
            <p:ph type="pic" sz="quarter" idx="22" hasCustomPrompt="1"/>
          </p:nvPr>
        </p:nvSpPr>
        <p:spPr>
          <a:xfrm>
            <a:off x="4993381"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3170407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A8F45E0A-A360-4F2B-AD76-BF2489A17320}"/>
              </a:ext>
            </a:extLst>
          </p:cNvPr>
          <p:cNvSpPr>
            <a:spLocks noGrp="1"/>
          </p:cNvSpPr>
          <p:nvPr>
            <p:ph type="pic" sz="quarter" idx="10" hasCustomPrompt="1"/>
          </p:nvPr>
        </p:nvSpPr>
        <p:spPr>
          <a:xfrm rot="1440000">
            <a:off x="6803447" y="958146"/>
            <a:ext cx="1883916" cy="737920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300000">
              <a:rot lat="0" lon="30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Picture</a:t>
            </a:r>
          </a:p>
        </p:txBody>
      </p:sp>
    </p:spTree>
    <p:extLst>
      <p:ext uri="{BB962C8B-B14F-4D97-AF65-F5344CB8AC3E}">
        <p14:creationId xmlns:p14="http://schemas.microsoft.com/office/powerpoint/2010/main" val="2361691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52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446BA83-816A-46CD-8C65-AB93755AB4E7}"/>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F27AC69-8E3B-4501-9A2F-FA2E4E953F6B}"/>
              </a:ext>
            </a:extLst>
          </p:cNvPr>
          <p:cNvSpPr/>
          <p:nvPr userDrawn="1"/>
        </p:nvSpPr>
        <p:spPr>
          <a:xfrm>
            <a:off x="0" y="0"/>
            <a:ext cx="12192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146605"/>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err="1">
                  <a:solidFill>
                    <a:schemeClr val="tx1"/>
                  </a:solidFill>
                  <a:latin typeface="Arial" panose="020B0604020202020204" pitchFamily="34" charset="0"/>
                </a:rPr>
                <a:t>visit</a:t>
              </a:r>
              <a:r>
                <a:rPr lang="fr-FR" sz="1100" spc="100" baseline="0" dirty="0">
                  <a:solidFill>
                    <a:schemeClr val="tx1"/>
                  </a:solidFill>
                  <a:latin typeface="Arial" panose="020B0604020202020204" pitchFamily="34" charset="0"/>
                </a:rPr>
                <a: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solidFill>
                <a:schemeClr val="tx1"/>
              </a:solidFill>
              <a:prstDash val="solid"/>
              <a:miter/>
            </a:ln>
          </p:spPr>
          <p:txBody>
            <a:bodyPr rtlCol="0" anchor="ctr"/>
            <a:lstStyle/>
            <a:p>
              <a:endParaRPr lang="fr-FR" dirty="0">
                <a:latin typeface="Arial" panose="020B0604020202020204" pitchFamily="34" charset="0"/>
              </a:endParaRPr>
            </a:p>
          </p:txBody>
        </p:sp>
      </p:grpSp>
      <p:sp>
        <p:nvSpPr>
          <p:cNvPr id="22" name="Rectangle 21">
            <a:hlinkClick r:id="rId3"/>
            <a:extLst>
              <a:ext uri="{FF2B5EF4-FFF2-40B4-BE49-F238E27FC236}">
                <a16:creationId xmlns:a16="http://schemas.microsoft.com/office/drawing/2014/main" id="{AB89052F-50A1-4BC9-8E02-36EC129B12F8}"/>
              </a:ext>
            </a:extLst>
          </p:cNvPr>
          <p:cNvSpPr/>
          <p:nvPr userDrawn="1"/>
        </p:nvSpPr>
        <p:spPr>
          <a:xfrm>
            <a:off x="5207000" y="4114855"/>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8" name="Rectangle 7">
            <a:extLst>
              <a:ext uri="{FF2B5EF4-FFF2-40B4-BE49-F238E27FC236}">
                <a16:creationId xmlns:a16="http://schemas.microsoft.com/office/drawing/2014/main" id="{60C311A9-D5EE-4491-885B-DF9302BF251A}"/>
              </a:ext>
            </a:extLst>
          </p:cNvPr>
          <p:cNvSpPr/>
          <p:nvPr userDrawn="1"/>
        </p:nvSpPr>
        <p:spPr>
          <a:xfrm>
            <a:off x="3375660" y="3512065"/>
            <a:ext cx="5440680" cy="428698"/>
          </a:xfrm>
          <a:prstGeom prst="rect">
            <a:avLst/>
          </a:prstGeom>
          <a:noFill/>
        </p:spPr>
        <p:txBody>
          <a:bodyPr wrap="square" lIns="0" tIns="0" rIns="0" bIns="0" rtlCol="0" anchor="ctr">
            <a:noAutofit/>
          </a:bodyPr>
          <a:lstStyle/>
          <a:p>
            <a:pPr algn="ctr">
              <a:lnSpc>
                <a:spcPct val="100000"/>
              </a:lnSpc>
              <a:spcAft>
                <a:spcPts val="600"/>
              </a:spcAft>
            </a:pPr>
            <a:r>
              <a:rPr lang="fr-FR" sz="1400" dirty="0">
                <a:solidFill>
                  <a:schemeClr val="tx1"/>
                </a:solidFill>
                <a:latin typeface="Arial" panose="020B0604020202020204" pitchFamily="34" charset="0"/>
                <a:cs typeface="Segoe UI Light" panose="020B0502040204020203" pitchFamily="34" charset="0"/>
              </a:rPr>
              <a:t>A free presentation Template made by </a:t>
            </a:r>
            <a:r>
              <a:rPr lang="fr-FR" sz="1400" dirty="0" err="1">
                <a:solidFill>
                  <a:schemeClr val="tx1"/>
                </a:solidFill>
                <a:latin typeface="Arial" panose="020B0604020202020204" pitchFamily="34" charset="0"/>
                <a:cs typeface="Segoe UI Light" panose="020B0502040204020203" pitchFamily="34" charset="0"/>
              </a:rPr>
              <a:t>Slidor</a:t>
            </a:r>
            <a:r>
              <a:rPr lang="fr-FR" sz="1400" dirty="0">
                <a:solidFill>
                  <a:schemeClr val="tx1"/>
                </a:solidFill>
                <a:latin typeface="Arial" panose="020B0604020202020204" pitchFamily="34" charset="0"/>
                <a:cs typeface="Segoe UI Light" panose="020B0502040204020203" pitchFamily="34" charset="0"/>
              </a:rPr>
              <a:t>.</a:t>
            </a:r>
          </a:p>
        </p:txBody>
      </p:sp>
      <p:grpSp>
        <p:nvGrpSpPr>
          <p:cNvPr id="28" name="Group 27">
            <a:extLst>
              <a:ext uri="{FF2B5EF4-FFF2-40B4-BE49-F238E27FC236}">
                <a16:creationId xmlns:a16="http://schemas.microsoft.com/office/drawing/2014/main" id="{E4C7194D-7DE2-44E9-89AF-E29A72305867}"/>
              </a:ext>
            </a:extLst>
          </p:cNvPr>
          <p:cNvGrpSpPr/>
          <p:nvPr userDrawn="1"/>
        </p:nvGrpSpPr>
        <p:grpSpPr>
          <a:xfrm>
            <a:off x="5741988" y="6280420"/>
            <a:ext cx="708025" cy="145791"/>
            <a:chOff x="5690453" y="2208090"/>
            <a:chExt cx="808860" cy="166554"/>
          </a:xfrm>
        </p:grpSpPr>
        <p:sp>
          <p:nvSpPr>
            <p:cNvPr id="10" name="Freeform: Shape 9">
              <a:extLst>
                <a:ext uri="{FF2B5EF4-FFF2-40B4-BE49-F238E27FC236}">
                  <a16:creationId xmlns:a16="http://schemas.microsoft.com/office/drawing/2014/main" id="{E7923F90-C7F5-4957-8E42-1B5A2C22CF63}"/>
                </a:ext>
              </a:extLst>
            </p:cNvPr>
            <p:cNvSpPr/>
            <p:nvPr/>
          </p:nvSpPr>
          <p:spPr>
            <a:xfrm>
              <a:off x="5690453" y="2208090"/>
              <a:ext cx="175681" cy="166554"/>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5782811" y="2290112"/>
              <a:ext cx="57039" cy="34223"/>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2" name="Freeform: Shape 11">
              <a:extLst>
                <a:ext uri="{FF2B5EF4-FFF2-40B4-BE49-F238E27FC236}">
                  <a16:creationId xmlns:a16="http://schemas.microsoft.com/office/drawing/2014/main" id="{F85F7B6D-1347-40FE-A80A-D5BD017DF9CD}"/>
                </a:ext>
              </a:extLst>
            </p:cNvPr>
            <p:cNvSpPr/>
            <p:nvPr userDrawn="1"/>
          </p:nvSpPr>
          <p:spPr>
            <a:xfrm>
              <a:off x="6028923" y="2241355"/>
              <a:ext cx="70729" cy="100388"/>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3" name="Freeform: Shape 12">
              <a:extLst>
                <a:ext uri="{FF2B5EF4-FFF2-40B4-BE49-F238E27FC236}">
                  <a16:creationId xmlns:a16="http://schemas.microsoft.com/office/drawing/2014/main" id="{876C7694-BEEB-45BD-8514-3A1381390988}"/>
                </a:ext>
              </a:extLst>
            </p:cNvPr>
            <p:cNvSpPr/>
            <p:nvPr userDrawn="1"/>
          </p:nvSpPr>
          <p:spPr>
            <a:xfrm>
              <a:off x="6123197" y="2241355"/>
              <a:ext cx="20534" cy="100388"/>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4" name="Freeform: Shape 13">
              <a:extLst>
                <a:ext uri="{FF2B5EF4-FFF2-40B4-BE49-F238E27FC236}">
                  <a16:creationId xmlns:a16="http://schemas.microsoft.com/office/drawing/2014/main" id="{1233C57D-BC6C-45E8-BD7C-CD3182F4BBD4}"/>
                </a:ext>
              </a:extLst>
            </p:cNvPr>
            <p:cNvSpPr/>
            <p:nvPr userDrawn="1"/>
          </p:nvSpPr>
          <p:spPr>
            <a:xfrm>
              <a:off x="6173392" y="2241351"/>
              <a:ext cx="91263" cy="100388"/>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5" name="Freeform: Shape 14">
              <a:extLst>
                <a:ext uri="{FF2B5EF4-FFF2-40B4-BE49-F238E27FC236}">
                  <a16:creationId xmlns:a16="http://schemas.microsoft.com/office/drawing/2014/main" id="{E8A94DF9-BAFB-4BE4-9840-26E3AE412F1B}"/>
                </a:ext>
              </a:extLst>
            </p:cNvPr>
            <p:cNvSpPr/>
            <p:nvPr userDrawn="1"/>
          </p:nvSpPr>
          <p:spPr>
            <a:xfrm>
              <a:off x="6285233" y="2239754"/>
              <a:ext cx="104952" cy="102670"/>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6" name="Freeform: Shape 15">
              <a:extLst>
                <a:ext uri="{FF2B5EF4-FFF2-40B4-BE49-F238E27FC236}">
                  <a16:creationId xmlns:a16="http://schemas.microsoft.com/office/drawing/2014/main" id="{5F9A081A-E818-4296-AF04-3676C01030AA}"/>
                </a:ext>
              </a:extLst>
            </p:cNvPr>
            <p:cNvSpPr/>
            <p:nvPr userDrawn="1"/>
          </p:nvSpPr>
          <p:spPr>
            <a:xfrm>
              <a:off x="6414895" y="2241349"/>
              <a:ext cx="84418" cy="100388"/>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7" name="Freeform: Shape 16">
              <a:extLst>
                <a:ext uri="{FF2B5EF4-FFF2-40B4-BE49-F238E27FC236}">
                  <a16:creationId xmlns:a16="http://schemas.microsoft.com/office/drawing/2014/main" id="{2F93CB37-9F90-4482-81C5-10C26B916690}"/>
                </a:ext>
              </a:extLst>
            </p:cNvPr>
            <p:cNvSpPr/>
            <p:nvPr userDrawn="1"/>
          </p:nvSpPr>
          <p:spPr>
            <a:xfrm>
              <a:off x="5926435" y="2240983"/>
              <a:ext cx="77573" cy="102670"/>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grpSp>
      <p:grpSp>
        <p:nvGrpSpPr>
          <p:cNvPr id="6" name="Group 5">
            <a:extLst>
              <a:ext uri="{FF2B5EF4-FFF2-40B4-BE49-F238E27FC236}">
                <a16:creationId xmlns:a16="http://schemas.microsoft.com/office/drawing/2014/main" id="{E16596CD-5B12-4387-BC21-F6F485DC7D1C}"/>
              </a:ext>
            </a:extLst>
          </p:cNvPr>
          <p:cNvGrpSpPr/>
          <p:nvPr userDrawn="1"/>
        </p:nvGrpSpPr>
        <p:grpSpPr>
          <a:xfrm>
            <a:off x="4458739" y="2792535"/>
            <a:ext cx="3274523" cy="684480"/>
            <a:chOff x="4458739" y="2760785"/>
            <a:chExt cx="3274523" cy="684480"/>
          </a:xfrm>
        </p:grpSpPr>
        <p:sp>
          <p:nvSpPr>
            <p:cNvPr id="27" name="Freeform: Shape 26">
              <a:extLst>
                <a:ext uri="{FF2B5EF4-FFF2-40B4-BE49-F238E27FC236}">
                  <a16:creationId xmlns:a16="http://schemas.microsoft.com/office/drawing/2014/main" id="{23637F9B-68AD-4926-B32F-CE76A971142D}"/>
                </a:ext>
              </a:extLst>
            </p:cNvPr>
            <p:cNvSpPr/>
            <p:nvPr/>
          </p:nvSpPr>
          <p:spPr>
            <a:xfrm>
              <a:off x="4458739" y="2946693"/>
              <a:ext cx="392942" cy="498572"/>
            </a:xfrm>
            <a:custGeom>
              <a:avLst/>
              <a:gdLst>
                <a:gd name="connsiteX0" fmla="*/ 299989 w 392942"/>
                <a:gd name="connsiteY0" fmla="*/ 139431 h 498572"/>
                <a:gd name="connsiteX1" fmla="*/ 202809 w 392942"/>
                <a:gd name="connsiteY1" fmla="*/ 76053 h 498572"/>
                <a:gd name="connsiteX2" fmla="*/ 109855 w 392942"/>
                <a:gd name="connsiteY2" fmla="*/ 139431 h 498572"/>
                <a:gd name="connsiteX3" fmla="*/ 185908 w 392942"/>
                <a:gd name="connsiteY3" fmla="*/ 202809 h 498572"/>
                <a:gd name="connsiteX4" fmla="*/ 261962 w 392942"/>
                <a:gd name="connsiteY4" fmla="*/ 219710 h 498572"/>
                <a:gd name="connsiteX5" fmla="*/ 392943 w 392942"/>
                <a:gd name="connsiteY5" fmla="*/ 350691 h 498572"/>
                <a:gd name="connsiteX6" fmla="*/ 194359 w 392942"/>
                <a:gd name="connsiteY6" fmla="*/ 498572 h 498572"/>
                <a:gd name="connsiteX7" fmla="*/ 0 w 392942"/>
                <a:gd name="connsiteY7" fmla="*/ 363366 h 498572"/>
                <a:gd name="connsiteX8" fmla="*/ 92954 w 392942"/>
                <a:gd name="connsiteY8" fmla="*/ 350691 h 498572"/>
                <a:gd name="connsiteX9" fmla="*/ 198584 w 392942"/>
                <a:gd name="connsiteY9" fmla="*/ 422519 h 498572"/>
                <a:gd name="connsiteX10" fmla="*/ 299989 w 392942"/>
                <a:gd name="connsiteY10" fmla="*/ 354916 h 498572"/>
                <a:gd name="connsiteX11" fmla="*/ 232386 w 392942"/>
                <a:gd name="connsiteY11" fmla="*/ 291538 h 498572"/>
                <a:gd name="connsiteX12" fmla="*/ 147882 w 392942"/>
                <a:gd name="connsiteY12" fmla="*/ 278862 h 498572"/>
                <a:gd name="connsiteX13" fmla="*/ 16901 w 392942"/>
                <a:gd name="connsiteY13" fmla="*/ 143656 h 498572"/>
                <a:gd name="connsiteX14" fmla="*/ 202809 w 392942"/>
                <a:gd name="connsiteY14" fmla="*/ 0 h 498572"/>
                <a:gd name="connsiteX15" fmla="*/ 384493 w 392942"/>
                <a:gd name="connsiteY15" fmla="*/ 122530 h 498572"/>
                <a:gd name="connsiteX16" fmla="*/ 299989 w 392942"/>
                <a:gd name="connsiteY16" fmla="*/ 139431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942" h="498572">
                  <a:moveTo>
                    <a:pt x="299989" y="139431"/>
                  </a:moveTo>
                  <a:cubicBezTo>
                    <a:pt x="287313" y="105630"/>
                    <a:pt x="261962" y="76053"/>
                    <a:pt x="202809" y="76053"/>
                  </a:cubicBezTo>
                  <a:cubicBezTo>
                    <a:pt x="147882" y="76053"/>
                    <a:pt x="109855" y="101405"/>
                    <a:pt x="109855" y="139431"/>
                  </a:cubicBezTo>
                  <a:cubicBezTo>
                    <a:pt x="109855" y="173233"/>
                    <a:pt x="130981" y="190133"/>
                    <a:pt x="185908" y="202809"/>
                  </a:cubicBezTo>
                  <a:lnTo>
                    <a:pt x="261962" y="219710"/>
                  </a:lnTo>
                  <a:cubicBezTo>
                    <a:pt x="350691" y="240836"/>
                    <a:pt x="392943" y="283088"/>
                    <a:pt x="392943" y="350691"/>
                  </a:cubicBezTo>
                  <a:cubicBezTo>
                    <a:pt x="392943" y="439420"/>
                    <a:pt x="312664" y="498572"/>
                    <a:pt x="194359" y="498572"/>
                  </a:cubicBezTo>
                  <a:cubicBezTo>
                    <a:pt x="84504" y="498572"/>
                    <a:pt x="12676" y="452095"/>
                    <a:pt x="0" y="363366"/>
                  </a:cubicBezTo>
                  <a:lnTo>
                    <a:pt x="92954" y="350691"/>
                  </a:lnTo>
                  <a:cubicBezTo>
                    <a:pt x="105630" y="397168"/>
                    <a:pt x="139431" y="422519"/>
                    <a:pt x="198584" y="422519"/>
                  </a:cubicBezTo>
                  <a:cubicBezTo>
                    <a:pt x="261962" y="422519"/>
                    <a:pt x="299989" y="392942"/>
                    <a:pt x="299989" y="354916"/>
                  </a:cubicBezTo>
                  <a:cubicBezTo>
                    <a:pt x="299989" y="325339"/>
                    <a:pt x="278863" y="304214"/>
                    <a:pt x="232386" y="291538"/>
                  </a:cubicBezTo>
                  <a:lnTo>
                    <a:pt x="147882" y="278862"/>
                  </a:lnTo>
                  <a:cubicBezTo>
                    <a:pt x="59153" y="257736"/>
                    <a:pt x="16901" y="211259"/>
                    <a:pt x="16901" y="143656"/>
                  </a:cubicBezTo>
                  <a:cubicBezTo>
                    <a:pt x="16901" y="59153"/>
                    <a:pt x="92954" y="0"/>
                    <a:pt x="202809" y="0"/>
                  </a:cubicBezTo>
                  <a:cubicBezTo>
                    <a:pt x="308439" y="0"/>
                    <a:pt x="367592" y="50702"/>
                    <a:pt x="384493" y="122530"/>
                  </a:cubicBezTo>
                  <a:lnTo>
                    <a:pt x="299989" y="139431"/>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29" name="Freeform: Shape 28">
              <a:extLst>
                <a:ext uri="{FF2B5EF4-FFF2-40B4-BE49-F238E27FC236}">
                  <a16:creationId xmlns:a16="http://schemas.microsoft.com/office/drawing/2014/main" id="{6D24D480-1B12-4A4A-A9BE-244AF917487F}"/>
                </a:ext>
              </a:extLst>
            </p:cNvPr>
            <p:cNvSpPr/>
            <p:nvPr/>
          </p:nvSpPr>
          <p:spPr>
            <a:xfrm>
              <a:off x="4931960" y="2942468"/>
              <a:ext cx="439420" cy="502797"/>
            </a:xfrm>
            <a:custGeom>
              <a:avLst/>
              <a:gdLst>
                <a:gd name="connsiteX0" fmla="*/ 0 w 439420"/>
                <a:gd name="connsiteY0" fmla="*/ 253511 h 502797"/>
                <a:gd name="connsiteX1" fmla="*/ 223935 w 439420"/>
                <a:gd name="connsiteY1" fmla="*/ 0 h 502797"/>
                <a:gd name="connsiteX2" fmla="*/ 439420 w 439420"/>
                <a:gd name="connsiteY2" fmla="*/ 245061 h 502797"/>
                <a:gd name="connsiteX3" fmla="*/ 439420 w 439420"/>
                <a:gd name="connsiteY3" fmla="*/ 278862 h 502797"/>
                <a:gd name="connsiteX4" fmla="*/ 97179 w 439420"/>
                <a:gd name="connsiteY4" fmla="*/ 278862 h 502797"/>
                <a:gd name="connsiteX5" fmla="*/ 236611 w 439420"/>
                <a:gd name="connsiteY5" fmla="*/ 422519 h 502797"/>
                <a:gd name="connsiteX6" fmla="*/ 346466 w 439420"/>
                <a:gd name="connsiteY6" fmla="*/ 354916 h 502797"/>
                <a:gd name="connsiteX7" fmla="*/ 435195 w 439420"/>
                <a:gd name="connsiteY7" fmla="*/ 371817 h 502797"/>
                <a:gd name="connsiteX8" fmla="*/ 232386 w 439420"/>
                <a:gd name="connsiteY8" fmla="*/ 502797 h 502797"/>
                <a:gd name="connsiteX9" fmla="*/ 0 w 439420"/>
                <a:gd name="connsiteY9" fmla="*/ 253511 h 502797"/>
                <a:gd name="connsiteX10" fmla="*/ 346466 w 439420"/>
                <a:gd name="connsiteY10" fmla="*/ 211259 h 502797"/>
                <a:gd name="connsiteX11" fmla="*/ 223935 w 439420"/>
                <a:gd name="connsiteY11" fmla="*/ 84504 h 502797"/>
                <a:gd name="connsiteX12" fmla="*/ 92954 w 439420"/>
                <a:gd name="connsiteY12" fmla="*/ 211259 h 502797"/>
                <a:gd name="connsiteX13" fmla="*/ 346466 w 439420"/>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20"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5"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0" name="Freeform: Shape 29">
              <a:extLst>
                <a:ext uri="{FF2B5EF4-FFF2-40B4-BE49-F238E27FC236}">
                  <a16:creationId xmlns:a16="http://schemas.microsoft.com/office/drawing/2014/main" id="{08E8A74A-7FBC-46CD-8674-1BE63D752063}"/>
                </a:ext>
              </a:extLst>
            </p:cNvPr>
            <p:cNvSpPr/>
            <p:nvPr/>
          </p:nvSpPr>
          <p:spPr>
            <a:xfrm>
              <a:off x="5477010" y="2790361"/>
              <a:ext cx="92954" cy="646453"/>
            </a:xfrm>
            <a:custGeom>
              <a:avLst/>
              <a:gdLst>
                <a:gd name="connsiteX0" fmla="*/ 92954 w 92954"/>
                <a:gd name="connsiteY0" fmla="*/ 646454 h 646453"/>
                <a:gd name="connsiteX1" fmla="*/ 0 w 92954"/>
                <a:gd name="connsiteY1" fmla="*/ 646454 h 646453"/>
                <a:gd name="connsiteX2" fmla="*/ 0 w 92954"/>
                <a:gd name="connsiteY2" fmla="*/ 0 h 646453"/>
                <a:gd name="connsiteX3" fmla="*/ 92954 w 92954"/>
                <a:gd name="connsiteY3" fmla="*/ 0 h 646453"/>
                <a:gd name="connsiteX4" fmla="*/ 92954 w 92954"/>
                <a:gd name="connsiteY4" fmla="*/ 646454 h 646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 h="646453">
                  <a:moveTo>
                    <a:pt x="92954" y="646454"/>
                  </a:moveTo>
                  <a:lnTo>
                    <a:pt x="0" y="646454"/>
                  </a:lnTo>
                  <a:lnTo>
                    <a:pt x="0" y="0"/>
                  </a:lnTo>
                  <a:lnTo>
                    <a:pt x="92954" y="0"/>
                  </a:lnTo>
                  <a:lnTo>
                    <a:pt x="92954" y="646454"/>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1" name="Freeform: Shape 30">
              <a:extLst>
                <a:ext uri="{FF2B5EF4-FFF2-40B4-BE49-F238E27FC236}">
                  <a16:creationId xmlns:a16="http://schemas.microsoft.com/office/drawing/2014/main" id="{4C889C49-BE11-48D3-85F2-D835ADB0C239}"/>
                </a:ext>
              </a:extLst>
            </p:cNvPr>
            <p:cNvSpPr/>
            <p:nvPr/>
          </p:nvSpPr>
          <p:spPr>
            <a:xfrm>
              <a:off x="5654468" y="2760785"/>
              <a:ext cx="299988" cy="676030"/>
            </a:xfrm>
            <a:custGeom>
              <a:avLst/>
              <a:gdLst>
                <a:gd name="connsiteX0" fmla="*/ 274638 w 299988"/>
                <a:gd name="connsiteY0" fmla="*/ 266187 h 676030"/>
                <a:gd name="connsiteX1" fmla="*/ 169008 w 299988"/>
                <a:gd name="connsiteY1" fmla="*/ 266187 h 676030"/>
                <a:gd name="connsiteX2" fmla="*/ 169008 w 299988"/>
                <a:gd name="connsiteY2" fmla="*/ 676030 h 676030"/>
                <a:gd name="connsiteX3" fmla="*/ 76054 w 299988"/>
                <a:gd name="connsiteY3" fmla="*/ 676030 h 676030"/>
                <a:gd name="connsiteX4" fmla="*/ 76054 w 299988"/>
                <a:gd name="connsiteY4" fmla="*/ 266187 h 676030"/>
                <a:gd name="connsiteX5" fmla="*/ 0 w 299988"/>
                <a:gd name="connsiteY5" fmla="*/ 266187 h 676030"/>
                <a:gd name="connsiteX6" fmla="*/ 0 w 299988"/>
                <a:gd name="connsiteY6" fmla="*/ 190133 h 676030"/>
                <a:gd name="connsiteX7" fmla="*/ 76054 w 299988"/>
                <a:gd name="connsiteY7" fmla="*/ 190133 h 676030"/>
                <a:gd name="connsiteX8" fmla="*/ 76054 w 299988"/>
                <a:gd name="connsiteY8" fmla="*/ 135206 h 676030"/>
                <a:gd name="connsiteX9" fmla="*/ 219710 w 299988"/>
                <a:gd name="connsiteY9" fmla="*/ 0 h 676030"/>
                <a:gd name="connsiteX10" fmla="*/ 299989 w 299988"/>
                <a:gd name="connsiteY10" fmla="*/ 12676 h 676030"/>
                <a:gd name="connsiteX11" fmla="*/ 278863 w 299988"/>
                <a:gd name="connsiteY11" fmla="*/ 88729 h 676030"/>
                <a:gd name="connsiteX12" fmla="*/ 236611 w 299988"/>
                <a:gd name="connsiteY12" fmla="*/ 80279 h 676030"/>
                <a:gd name="connsiteX13" fmla="*/ 173233 w 299988"/>
                <a:gd name="connsiteY13" fmla="*/ 147882 h 676030"/>
                <a:gd name="connsiteX14" fmla="*/ 173233 w 299988"/>
                <a:gd name="connsiteY14" fmla="*/ 190133 h 676030"/>
                <a:gd name="connsiteX15" fmla="*/ 278863 w 299988"/>
                <a:gd name="connsiteY15" fmla="*/ 190133 h 676030"/>
                <a:gd name="connsiteX16" fmla="*/ 278863 w 299988"/>
                <a:gd name="connsiteY16" fmla="*/ 266187 h 6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988" h="676030">
                  <a:moveTo>
                    <a:pt x="274638" y="266187"/>
                  </a:moveTo>
                  <a:lnTo>
                    <a:pt x="169008" y="266187"/>
                  </a:lnTo>
                  <a:lnTo>
                    <a:pt x="169008" y="676030"/>
                  </a:lnTo>
                  <a:lnTo>
                    <a:pt x="76054" y="676030"/>
                  </a:lnTo>
                  <a:lnTo>
                    <a:pt x="76054" y="266187"/>
                  </a:lnTo>
                  <a:lnTo>
                    <a:pt x="0" y="266187"/>
                  </a:lnTo>
                  <a:lnTo>
                    <a:pt x="0" y="190133"/>
                  </a:lnTo>
                  <a:lnTo>
                    <a:pt x="76054" y="190133"/>
                  </a:lnTo>
                  <a:lnTo>
                    <a:pt x="76054" y="135206"/>
                  </a:lnTo>
                  <a:cubicBezTo>
                    <a:pt x="76054" y="46477"/>
                    <a:pt x="143657" y="0"/>
                    <a:pt x="219710" y="0"/>
                  </a:cubicBezTo>
                  <a:cubicBezTo>
                    <a:pt x="257737" y="0"/>
                    <a:pt x="287313" y="8450"/>
                    <a:pt x="299989" y="12676"/>
                  </a:cubicBezTo>
                  <a:lnTo>
                    <a:pt x="278863" y="88729"/>
                  </a:lnTo>
                  <a:cubicBezTo>
                    <a:pt x="270412" y="84504"/>
                    <a:pt x="257737" y="80279"/>
                    <a:pt x="236611" y="80279"/>
                  </a:cubicBezTo>
                  <a:cubicBezTo>
                    <a:pt x="190134" y="80279"/>
                    <a:pt x="173233" y="105630"/>
                    <a:pt x="173233" y="147882"/>
                  </a:cubicBezTo>
                  <a:lnTo>
                    <a:pt x="173233" y="190133"/>
                  </a:lnTo>
                  <a:lnTo>
                    <a:pt x="278863" y="190133"/>
                  </a:lnTo>
                  <a:lnTo>
                    <a:pt x="278863" y="266187"/>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2" name="Freeform: Shape 31">
              <a:extLst>
                <a:ext uri="{FF2B5EF4-FFF2-40B4-BE49-F238E27FC236}">
                  <a16:creationId xmlns:a16="http://schemas.microsoft.com/office/drawing/2014/main" id="{4A3954C3-30DA-4BC7-87B4-D794B879CB97}"/>
                </a:ext>
              </a:extLst>
            </p:cNvPr>
            <p:cNvSpPr/>
            <p:nvPr/>
          </p:nvSpPr>
          <p:spPr>
            <a:xfrm>
              <a:off x="5984033" y="2946693"/>
              <a:ext cx="447870" cy="498572"/>
            </a:xfrm>
            <a:custGeom>
              <a:avLst/>
              <a:gdLst>
                <a:gd name="connsiteX0" fmla="*/ 0 w 447870"/>
                <a:gd name="connsiteY0" fmla="*/ 249286 h 498572"/>
                <a:gd name="connsiteX1" fmla="*/ 223935 w 447870"/>
                <a:gd name="connsiteY1" fmla="*/ 0 h 498572"/>
                <a:gd name="connsiteX2" fmla="*/ 447870 w 447870"/>
                <a:gd name="connsiteY2" fmla="*/ 249286 h 498572"/>
                <a:gd name="connsiteX3" fmla="*/ 223935 w 447870"/>
                <a:gd name="connsiteY3" fmla="*/ 498572 h 498572"/>
                <a:gd name="connsiteX4" fmla="*/ 0 w 447870"/>
                <a:gd name="connsiteY4" fmla="*/ 249286 h 498572"/>
                <a:gd name="connsiteX5" fmla="*/ 354916 w 447870"/>
                <a:gd name="connsiteY5" fmla="*/ 249286 h 498572"/>
                <a:gd name="connsiteX6" fmla="*/ 223935 w 447870"/>
                <a:gd name="connsiteY6" fmla="*/ 76053 h 498572"/>
                <a:gd name="connsiteX7" fmla="*/ 92954 w 447870"/>
                <a:gd name="connsiteY7" fmla="*/ 249286 h 498572"/>
                <a:gd name="connsiteX8" fmla="*/ 223935 w 447870"/>
                <a:gd name="connsiteY8" fmla="*/ 418294 h 498572"/>
                <a:gd name="connsiteX9" fmla="*/ 354916 w 447870"/>
                <a:gd name="connsiteY9" fmla="*/ 249286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870" h="498572">
                  <a:moveTo>
                    <a:pt x="0" y="249286"/>
                  </a:moveTo>
                  <a:cubicBezTo>
                    <a:pt x="0" y="97179"/>
                    <a:pt x="88729" y="0"/>
                    <a:pt x="223935" y="0"/>
                  </a:cubicBezTo>
                  <a:cubicBezTo>
                    <a:pt x="359141" y="0"/>
                    <a:pt x="447870" y="101405"/>
                    <a:pt x="447870" y="249286"/>
                  </a:cubicBezTo>
                  <a:cubicBezTo>
                    <a:pt x="447870" y="397168"/>
                    <a:pt x="359141" y="498572"/>
                    <a:pt x="223935" y="498572"/>
                  </a:cubicBezTo>
                  <a:cubicBezTo>
                    <a:pt x="88729" y="498572"/>
                    <a:pt x="0" y="401393"/>
                    <a:pt x="0" y="249286"/>
                  </a:cubicBezTo>
                  <a:close/>
                  <a:moveTo>
                    <a:pt x="354916" y="249286"/>
                  </a:moveTo>
                  <a:cubicBezTo>
                    <a:pt x="354916" y="156332"/>
                    <a:pt x="312664" y="76053"/>
                    <a:pt x="223935" y="76053"/>
                  </a:cubicBezTo>
                  <a:cubicBezTo>
                    <a:pt x="135206" y="76053"/>
                    <a:pt x="92954" y="156332"/>
                    <a:pt x="92954" y="249286"/>
                  </a:cubicBezTo>
                  <a:cubicBezTo>
                    <a:pt x="92954" y="342240"/>
                    <a:pt x="135206" y="418294"/>
                    <a:pt x="223935" y="418294"/>
                  </a:cubicBezTo>
                  <a:cubicBezTo>
                    <a:pt x="312664" y="422519"/>
                    <a:pt x="354916" y="342240"/>
                    <a:pt x="354916" y="249286"/>
                  </a:cubicBez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3" name="Freeform: Shape 32">
              <a:extLst>
                <a:ext uri="{FF2B5EF4-FFF2-40B4-BE49-F238E27FC236}">
                  <a16:creationId xmlns:a16="http://schemas.microsoft.com/office/drawing/2014/main" id="{20ACAA8C-5BD0-495C-823A-D796A9A4CD30}"/>
                </a:ext>
              </a:extLst>
            </p:cNvPr>
            <p:cNvSpPr/>
            <p:nvPr/>
          </p:nvSpPr>
          <p:spPr>
            <a:xfrm>
              <a:off x="6541758" y="2946693"/>
              <a:ext cx="401393" cy="490121"/>
            </a:xfrm>
            <a:custGeom>
              <a:avLst/>
              <a:gdLst>
                <a:gd name="connsiteX0" fmla="*/ 92954 w 401393"/>
                <a:gd name="connsiteY0" fmla="*/ 490122 h 490121"/>
                <a:gd name="connsiteX1" fmla="*/ 0 w 401393"/>
                <a:gd name="connsiteY1" fmla="*/ 490122 h 490121"/>
                <a:gd name="connsiteX2" fmla="*/ 0 w 401393"/>
                <a:gd name="connsiteY2" fmla="*/ 4225 h 490121"/>
                <a:gd name="connsiteX3" fmla="*/ 88729 w 401393"/>
                <a:gd name="connsiteY3" fmla="*/ 4225 h 490121"/>
                <a:gd name="connsiteX4" fmla="*/ 88729 w 401393"/>
                <a:gd name="connsiteY4" fmla="*/ 84504 h 490121"/>
                <a:gd name="connsiteX5" fmla="*/ 92954 w 401393"/>
                <a:gd name="connsiteY5" fmla="*/ 84504 h 490121"/>
                <a:gd name="connsiteX6" fmla="*/ 236611 w 401393"/>
                <a:gd name="connsiteY6" fmla="*/ 0 h 490121"/>
                <a:gd name="connsiteX7" fmla="*/ 401393 w 401393"/>
                <a:gd name="connsiteY7" fmla="*/ 181683 h 490121"/>
                <a:gd name="connsiteX8" fmla="*/ 401393 w 401393"/>
                <a:gd name="connsiteY8" fmla="*/ 490122 h 490121"/>
                <a:gd name="connsiteX9" fmla="*/ 308439 w 401393"/>
                <a:gd name="connsiteY9" fmla="*/ 490122 h 490121"/>
                <a:gd name="connsiteX10" fmla="*/ 308439 w 401393"/>
                <a:gd name="connsiteY10" fmla="*/ 194359 h 490121"/>
                <a:gd name="connsiteX11" fmla="*/ 207034 w 401393"/>
                <a:gd name="connsiteY11" fmla="*/ 80279 h 490121"/>
                <a:gd name="connsiteX12" fmla="*/ 92954 w 401393"/>
                <a:gd name="connsiteY12" fmla="*/ 202809 h 490121"/>
                <a:gd name="connsiteX13" fmla="*/ 92954 w 401393"/>
                <a:gd name="connsiteY13" fmla="*/ 490122 h 49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393" h="490121">
                  <a:moveTo>
                    <a:pt x="92954" y="490122"/>
                  </a:moveTo>
                  <a:lnTo>
                    <a:pt x="0" y="490122"/>
                  </a:lnTo>
                  <a:lnTo>
                    <a:pt x="0" y="4225"/>
                  </a:lnTo>
                  <a:lnTo>
                    <a:pt x="88729" y="4225"/>
                  </a:lnTo>
                  <a:lnTo>
                    <a:pt x="88729" y="84504"/>
                  </a:lnTo>
                  <a:lnTo>
                    <a:pt x="92954" y="84504"/>
                  </a:lnTo>
                  <a:cubicBezTo>
                    <a:pt x="114080" y="33801"/>
                    <a:pt x="164783" y="0"/>
                    <a:pt x="236611" y="0"/>
                  </a:cubicBezTo>
                  <a:cubicBezTo>
                    <a:pt x="333790" y="0"/>
                    <a:pt x="401393" y="63378"/>
                    <a:pt x="401393" y="181683"/>
                  </a:cubicBezTo>
                  <a:lnTo>
                    <a:pt x="401393" y="490122"/>
                  </a:lnTo>
                  <a:lnTo>
                    <a:pt x="308439" y="490122"/>
                  </a:lnTo>
                  <a:lnTo>
                    <a:pt x="308439" y="194359"/>
                  </a:lnTo>
                  <a:cubicBezTo>
                    <a:pt x="308439" y="122530"/>
                    <a:pt x="270412" y="80279"/>
                    <a:pt x="207034" y="80279"/>
                  </a:cubicBezTo>
                  <a:cubicBezTo>
                    <a:pt x="139431" y="80279"/>
                    <a:pt x="92954" y="122530"/>
                    <a:pt x="92954" y="202809"/>
                  </a:cubicBezTo>
                  <a:lnTo>
                    <a:pt x="92954" y="490122"/>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4" name="Freeform: Shape 33">
              <a:extLst>
                <a:ext uri="{FF2B5EF4-FFF2-40B4-BE49-F238E27FC236}">
                  <a16:creationId xmlns:a16="http://schemas.microsoft.com/office/drawing/2014/main" id="{AB3F7D42-2165-432D-B508-6B39659BB84F}"/>
                </a:ext>
              </a:extLst>
            </p:cNvPr>
            <p:cNvSpPr/>
            <p:nvPr/>
          </p:nvSpPr>
          <p:spPr>
            <a:xfrm>
              <a:off x="7048781" y="2942468"/>
              <a:ext cx="439419" cy="502797"/>
            </a:xfrm>
            <a:custGeom>
              <a:avLst/>
              <a:gdLst>
                <a:gd name="connsiteX0" fmla="*/ 0 w 439419"/>
                <a:gd name="connsiteY0" fmla="*/ 253511 h 502797"/>
                <a:gd name="connsiteX1" fmla="*/ 223935 w 439419"/>
                <a:gd name="connsiteY1" fmla="*/ 0 h 502797"/>
                <a:gd name="connsiteX2" fmla="*/ 439420 w 439419"/>
                <a:gd name="connsiteY2" fmla="*/ 245061 h 502797"/>
                <a:gd name="connsiteX3" fmla="*/ 439420 w 439419"/>
                <a:gd name="connsiteY3" fmla="*/ 278862 h 502797"/>
                <a:gd name="connsiteX4" fmla="*/ 97179 w 439419"/>
                <a:gd name="connsiteY4" fmla="*/ 278862 h 502797"/>
                <a:gd name="connsiteX5" fmla="*/ 236611 w 439419"/>
                <a:gd name="connsiteY5" fmla="*/ 422519 h 502797"/>
                <a:gd name="connsiteX6" fmla="*/ 346466 w 439419"/>
                <a:gd name="connsiteY6" fmla="*/ 354916 h 502797"/>
                <a:gd name="connsiteX7" fmla="*/ 435195 w 439419"/>
                <a:gd name="connsiteY7" fmla="*/ 371817 h 502797"/>
                <a:gd name="connsiteX8" fmla="*/ 232386 w 439419"/>
                <a:gd name="connsiteY8" fmla="*/ 502797 h 502797"/>
                <a:gd name="connsiteX9" fmla="*/ 0 w 439419"/>
                <a:gd name="connsiteY9" fmla="*/ 253511 h 502797"/>
                <a:gd name="connsiteX10" fmla="*/ 346466 w 439419"/>
                <a:gd name="connsiteY10" fmla="*/ 211259 h 502797"/>
                <a:gd name="connsiteX11" fmla="*/ 223935 w 439419"/>
                <a:gd name="connsiteY11" fmla="*/ 84504 h 502797"/>
                <a:gd name="connsiteX12" fmla="*/ 92954 w 439419"/>
                <a:gd name="connsiteY12" fmla="*/ 211259 h 502797"/>
                <a:gd name="connsiteX13" fmla="*/ 346466 w 439419"/>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19"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6"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5" name="Freeform: Shape 34">
              <a:extLst>
                <a:ext uri="{FF2B5EF4-FFF2-40B4-BE49-F238E27FC236}">
                  <a16:creationId xmlns:a16="http://schemas.microsoft.com/office/drawing/2014/main" id="{C005C97A-6A72-4E12-9735-F76A5F0F7874}"/>
                </a:ext>
              </a:extLst>
            </p:cNvPr>
            <p:cNvSpPr/>
            <p:nvPr/>
          </p:nvSpPr>
          <p:spPr>
            <a:xfrm>
              <a:off x="7589606" y="3301609"/>
              <a:ext cx="143656" cy="143656"/>
            </a:xfrm>
            <a:custGeom>
              <a:avLst/>
              <a:gdLst>
                <a:gd name="connsiteX0" fmla="*/ 0 w 143656"/>
                <a:gd name="connsiteY0" fmla="*/ 71828 h 143656"/>
                <a:gd name="connsiteX1" fmla="*/ 71828 w 143656"/>
                <a:gd name="connsiteY1" fmla="*/ 0 h 143656"/>
                <a:gd name="connsiteX2" fmla="*/ 143657 w 143656"/>
                <a:gd name="connsiteY2" fmla="*/ 71828 h 143656"/>
                <a:gd name="connsiteX3" fmla="*/ 71828 w 143656"/>
                <a:gd name="connsiteY3" fmla="*/ 143656 h 143656"/>
                <a:gd name="connsiteX4" fmla="*/ 0 w 143656"/>
                <a:gd name="connsiteY4" fmla="*/ 71828 h 14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56" h="143656">
                  <a:moveTo>
                    <a:pt x="0" y="71828"/>
                  </a:moveTo>
                  <a:cubicBezTo>
                    <a:pt x="0" y="33802"/>
                    <a:pt x="33802" y="0"/>
                    <a:pt x="71828" y="0"/>
                  </a:cubicBezTo>
                  <a:cubicBezTo>
                    <a:pt x="109855" y="0"/>
                    <a:pt x="143657" y="33802"/>
                    <a:pt x="143657" y="71828"/>
                  </a:cubicBezTo>
                  <a:cubicBezTo>
                    <a:pt x="143657" y="109855"/>
                    <a:pt x="109855" y="143656"/>
                    <a:pt x="71828" y="143656"/>
                  </a:cubicBezTo>
                  <a:cubicBezTo>
                    <a:pt x="33802" y="139431"/>
                    <a:pt x="0" y="109855"/>
                    <a:pt x="0" y="71828"/>
                  </a:cubicBezTo>
                  <a:close/>
                </a:path>
              </a:pathLst>
            </a:custGeom>
            <a:solidFill>
              <a:schemeClr val="accent1"/>
            </a:solidFill>
            <a:ln w="42252" cap="flat">
              <a:noFill/>
              <a:prstDash val="solid"/>
              <a:miter/>
            </a:ln>
          </p:spPr>
          <p:txBody>
            <a:bodyPr rtlCol="0" anchor="ctr"/>
            <a:lstStyle/>
            <a:p>
              <a:endParaRPr lang="fr-FR" dirty="0">
                <a:latin typeface="Arial" panose="020B0604020202020204" pitchFamily="34" charset="0"/>
              </a:endParaRPr>
            </a:p>
          </p:txBody>
        </p:sp>
      </p:grpSp>
    </p:spTree>
    <p:extLst>
      <p:ext uri="{BB962C8B-B14F-4D97-AF65-F5344CB8AC3E}">
        <p14:creationId xmlns:p14="http://schemas.microsoft.com/office/powerpoint/2010/main" val="28010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4F6C16-574B-4AFE-808B-5A5CD811A850}"/>
              </a:ext>
            </a:extLst>
          </p:cNvPr>
          <p:cNvSpPr>
            <a:spLocks noGrp="1"/>
          </p:cNvSpPr>
          <p:nvPr>
            <p:ph type="pic" sz="quarter" idx="15" hasCustomPrompt="1"/>
          </p:nvPr>
        </p:nvSpPr>
        <p:spPr>
          <a:xfrm>
            <a:off x="6600822" y="728663"/>
            <a:ext cx="2126309" cy="2694652"/>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1" name="Picture Placeholder 2">
            <a:extLst>
              <a:ext uri="{FF2B5EF4-FFF2-40B4-BE49-F238E27FC236}">
                <a16:creationId xmlns:a16="http://schemas.microsoft.com/office/drawing/2014/main" id="{AE80836F-ED3C-44A0-A10C-3B8D1794852A}"/>
              </a:ext>
            </a:extLst>
          </p:cNvPr>
          <p:cNvSpPr>
            <a:spLocks noGrp="1"/>
          </p:cNvSpPr>
          <p:nvPr>
            <p:ph type="pic" sz="quarter" idx="16" hasCustomPrompt="1"/>
          </p:nvPr>
        </p:nvSpPr>
        <p:spPr>
          <a:xfrm>
            <a:off x="6600822" y="3741686"/>
            <a:ext cx="2126309" cy="2073629"/>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2" name="Picture Placeholder 2">
            <a:extLst>
              <a:ext uri="{FF2B5EF4-FFF2-40B4-BE49-F238E27FC236}">
                <a16:creationId xmlns:a16="http://schemas.microsoft.com/office/drawing/2014/main" id="{ADA547F3-7E1A-411E-ADC4-C0CFBD49BF98}"/>
              </a:ext>
            </a:extLst>
          </p:cNvPr>
          <p:cNvSpPr>
            <a:spLocks noGrp="1"/>
          </p:cNvSpPr>
          <p:nvPr>
            <p:ph type="pic" sz="quarter" idx="17" hasCustomPrompt="1"/>
          </p:nvPr>
        </p:nvSpPr>
        <p:spPr>
          <a:xfrm>
            <a:off x="9108788" y="1538608"/>
            <a:ext cx="2126309" cy="2178428"/>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6" name="Picture Placeholder 2">
            <a:extLst>
              <a:ext uri="{FF2B5EF4-FFF2-40B4-BE49-F238E27FC236}">
                <a16:creationId xmlns:a16="http://schemas.microsoft.com/office/drawing/2014/main" id="{74283534-4BD3-4AD8-B963-68E0A8956F97}"/>
              </a:ext>
            </a:extLst>
          </p:cNvPr>
          <p:cNvSpPr>
            <a:spLocks noGrp="1"/>
          </p:cNvSpPr>
          <p:nvPr>
            <p:ph type="pic" sz="quarter" idx="18" hasCustomPrompt="1"/>
          </p:nvPr>
        </p:nvSpPr>
        <p:spPr>
          <a:xfrm>
            <a:off x="9108788" y="4095623"/>
            <a:ext cx="2126309" cy="2039747"/>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24296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105CD60-0260-47DB-BAD4-7D470C493A85}"/>
              </a:ext>
            </a:extLst>
          </p:cNvPr>
          <p:cNvSpPr>
            <a:spLocks noGrp="1"/>
          </p:cNvSpPr>
          <p:nvPr>
            <p:ph type="pic" sz="quarter" idx="10" hasCustomPrompt="1"/>
          </p:nvPr>
        </p:nvSpPr>
        <p:spPr>
          <a:xfrm>
            <a:off x="1055688" y="3771901"/>
            <a:ext cx="10080625" cy="2357438"/>
          </a:xfrm>
          <a:prstGeom prst="roundRect">
            <a:avLst>
              <a:gd name="adj" fmla="val 5085"/>
            </a:avLst>
          </a:prstGeom>
          <a:solidFill>
            <a:schemeClr val="accent1"/>
          </a:solidFill>
          <a:effectLst/>
        </p:spPr>
        <p:txBody>
          <a:bodyPr wrap="square" lIns="0" tIns="288000" rIns="0" bIns="0">
            <a:noAutofit/>
          </a:bodyPr>
          <a:lstStyle>
            <a:lvl1pPr algn="ct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384088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3">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59973CC6-9A07-4597-BE0D-604AD156038A}"/>
              </a:ext>
            </a:extLst>
          </p:cNvPr>
          <p:cNvSpPr>
            <a:spLocks noGrp="1"/>
          </p:cNvSpPr>
          <p:nvPr>
            <p:ph type="pic" sz="quarter" idx="10" hasCustomPrompt="1"/>
          </p:nvPr>
        </p:nvSpPr>
        <p:spPr>
          <a:xfrm>
            <a:off x="1055688" y="728662"/>
            <a:ext cx="4535488" cy="5400673"/>
          </a:xfrm>
          <a:prstGeom prst="roundRect">
            <a:avLst>
              <a:gd name="adj" fmla="val 3226"/>
            </a:avLst>
          </a:prstGeom>
          <a:solidFill>
            <a:schemeClr val="accent1"/>
          </a:solidFill>
          <a:effectLst/>
        </p:spPr>
        <p:txBody>
          <a:bodyPr wrap="square" lIns="0" tIns="288000" rIns="0" bIns="0">
            <a:noAutofit/>
          </a:bodyPr>
          <a:lstStyle>
            <a:lvl1pPr marL="0" indent="0" algn="ctr">
              <a:buNone/>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406013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4">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C6C8CA5-2107-43D7-8C64-E3BA215BB937}"/>
              </a:ext>
            </a:extLst>
          </p:cNvPr>
          <p:cNvSpPr>
            <a:spLocks noGrp="1"/>
          </p:cNvSpPr>
          <p:nvPr>
            <p:ph type="pic" sz="quarter" idx="10" hasCustomPrompt="1"/>
          </p:nvPr>
        </p:nvSpPr>
        <p:spPr>
          <a:xfrm>
            <a:off x="6600825" y="1004669"/>
            <a:ext cx="4535488" cy="5853332"/>
          </a:xfrm>
          <a:prstGeom prst="round2SameRect">
            <a:avLst>
              <a:gd name="adj1" fmla="val 4544"/>
              <a:gd name="adj2" fmla="val 0"/>
            </a:avLst>
          </a:prstGeom>
          <a:solidFill>
            <a:schemeClr val="accent1"/>
          </a:solidFill>
          <a:effectLst/>
        </p:spPr>
        <p:txBody>
          <a:bodyPr wrap="square" lIns="0" tIns="288000" rIns="0" bIns="0">
            <a:noAutofit/>
          </a:bodyPr>
          <a:lstStyle>
            <a:lvl1pPr>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50766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5">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5DF3DDFA-D2CD-484E-BD06-BB8582C806C9}"/>
              </a:ext>
            </a:extLst>
          </p:cNvPr>
          <p:cNvSpPr>
            <a:spLocks noGrp="1"/>
          </p:cNvSpPr>
          <p:nvPr>
            <p:ph type="pic" sz="quarter" idx="10" hasCustomPrompt="1"/>
          </p:nvPr>
        </p:nvSpPr>
        <p:spPr>
          <a:xfrm>
            <a:off x="1055688" y="728663"/>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
        <p:nvSpPr>
          <p:cNvPr id="3" name="Picture Placeholder 4">
            <a:extLst>
              <a:ext uri="{FF2B5EF4-FFF2-40B4-BE49-F238E27FC236}">
                <a16:creationId xmlns:a16="http://schemas.microsoft.com/office/drawing/2014/main" id="{B09A1FBC-2317-453B-8F8F-C65F8A299C78}"/>
              </a:ext>
            </a:extLst>
          </p:cNvPr>
          <p:cNvSpPr>
            <a:spLocks noGrp="1"/>
          </p:cNvSpPr>
          <p:nvPr>
            <p:ph type="pic" sz="quarter" idx="11" hasCustomPrompt="1"/>
          </p:nvPr>
        </p:nvSpPr>
        <p:spPr>
          <a:xfrm>
            <a:off x="1055688" y="3671888"/>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1129075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D Mockup Slide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D6D4F42B-67DB-4261-BAB0-B49B5B6F0236}"/>
              </a:ext>
            </a:extLst>
          </p:cNvPr>
          <p:cNvSpPr>
            <a:spLocks noGrp="1"/>
          </p:cNvSpPr>
          <p:nvPr>
            <p:ph type="pic" sz="quarter" idx="11" hasCustomPrompt="1"/>
          </p:nvPr>
        </p:nvSpPr>
        <p:spPr>
          <a:xfrm rot="16200000">
            <a:off x="5112930" y="1576643"/>
            <a:ext cx="1877566" cy="739425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74686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D Mockup Slid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0616EB7-EACB-4310-9E61-D3361764BA2F}"/>
              </a:ext>
            </a:extLst>
          </p:cNvPr>
          <p:cNvSpPr>
            <a:spLocks noGrp="1"/>
          </p:cNvSpPr>
          <p:nvPr>
            <p:ph type="pic" sz="quarter" idx="10" hasCustomPrompt="1"/>
          </p:nvPr>
        </p:nvSpPr>
        <p:spPr>
          <a:xfrm>
            <a:off x="1696214" y="1135380"/>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204030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1999"/>
      </p:ext>
    </p:extLst>
  </p:cSld>
  <p:clrMap bg1="lt1" tx1="dk1" bg2="lt2" tx2="dk2" accent1="accent1" accent2="accent2" accent3="accent3" accent4="accent4" accent5="accent5" accent6="accent6" hlink="hlink" folHlink="folHlink"/>
  <p:sldLayoutIdLst>
    <p:sldLayoutId id="2147483725" r:id="rId1"/>
    <p:sldLayoutId id="2147483719" r:id="rId2"/>
    <p:sldLayoutId id="2147483726" r:id="rId3"/>
    <p:sldLayoutId id="2147483727" r:id="rId4"/>
    <p:sldLayoutId id="2147483728" r:id="rId5"/>
    <p:sldLayoutId id="2147483729" r:id="rId6"/>
    <p:sldLayoutId id="2147483724" r:id="rId7"/>
    <p:sldLayoutId id="2147483730" r:id="rId8"/>
    <p:sldLayoutId id="2147483732" r:id="rId9"/>
    <p:sldLayoutId id="2147483733" r:id="rId10"/>
    <p:sldLayoutId id="2147483731" r:id="rId11"/>
    <p:sldLayoutId id="2147483718" r:id="rId12"/>
    <p:sldLayoutId id="2147483735" r:id="rId13"/>
    <p:sldLayoutId id="214748374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8" r:id="rId23"/>
    <p:sldLayoutId id="2147483723" r:id="rId24"/>
    <p:sldLayoutId id="214748374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5" userDrawn="1">
          <p15:clr>
            <a:srgbClr val="F26B43"/>
          </p15:clr>
        </p15:guide>
        <p15:guide id="2" pos="7015" userDrawn="1">
          <p15:clr>
            <a:srgbClr val="F26B43"/>
          </p15:clr>
        </p15:guide>
        <p15:guide id="3" pos="3840" userDrawn="1">
          <p15:clr>
            <a:srgbClr val="F26B43"/>
          </p15:clr>
        </p15:guide>
        <p15:guide id="4" pos="1073" userDrawn="1">
          <p15:clr>
            <a:srgbClr val="F26B43"/>
          </p15:clr>
        </p15:guide>
        <p15:guide id="5" pos="6607" userDrawn="1">
          <p15:clr>
            <a:srgbClr val="F26B43"/>
          </p15:clr>
        </p15:guide>
        <p15:guide id="6" orient="horz" pos="459" userDrawn="1">
          <p15:clr>
            <a:srgbClr val="F26B43"/>
          </p15:clr>
        </p15:guide>
        <p15:guide id="7" orient="horz" pos="3861" userDrawn="1">
          <p15:clr>
            <a:srgbClr val="F26B43"/>
          </p15:clr>
        </p15:guide>
        <p15:guide id="8" pos="3522" userDrawn="1">
          <p15:clr>
            <a:srgbClr val="F26B43"/>
          </p15:clr>
        </p15:guide>
        <p15:guide id="9" pos="41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9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F5CC4-573D-3B9B-1641-ECA7457F6E4B}"/>
              </a:ext>
            </a:extLst>
          </p:cNvPr>
          <p:cNvSpPr txBox="1"/>
          <p:nvPr/>
        </p:nvSpPr>
        <p:spPr>
          <a:xfrm>
            <a:off x="2590800" y="2460248"/>
            <a:ext cx="7010400" cy="646331"/>
          </a:xfrm>
          <a:prstGeom prst="rect">
            <a:avLst/>
          </a:prstGeom>
          <a:noFill/>
        </p:spPr>
        <p:txBody>
          <a:bodyPr wrap="square" rtlCol="0">
            <a:spAutoFit/>
          </a:bodyPr>
          <a:lstStyle/>
          <a:p>
            <a:pPr algn="ctr"/>
            <a:r>
              <a:rPr lang="en-US" sz="3600" b="1" dirty="0">
                <a:solidFill>
                  <a:srgbClr val="CC0000"/>
                </a:solidFill>
                <a:latin typeface="Work Sans" pitchFamily="2" charset="0"/>
              </a:rPr>
              <a:t>Data Structures</a:t>
            </a:r>
          </a:p>
        </p:txBody>
      </p:sp>
      <p:sp>
        <p:nvSpPr>
          <p:cNvPr id="4" name="TextBox 3">
            <a:extLst>
              <a:ext uri="{FF2B5EF4-FFF2-40B4-BE49-F238E27FC236}">
                <a16:creationId xmlns:a16="http://schemas.microsoft.com/office/drawing/2014/main" id="{C9B3C1EF-E626-8E31-6671-F6553AC05C1C}"/>
              </a:ext>
            </a:extLst>
          </p:cNvPr>
          <p:cNvSpPr txBox="1"/>
          <p:nvPr/>
        </p:nvSpPr>
        <p:spPr>
          <a:xfrm>
            <a:off x="4755502" y="3106579"/>
            <a:ext cx="7162800" cy="369332"/>
          </a:xfrm>
          <a:prstGeom prst="rect">
            <a:avLst/>
          </a:prstGeom>
          <a:noFill/>
        </p:spPr>
        <p:txBody>
          <a:bodyPr wrap="square" rtlCol="0">
            <a:spAutoFit/>
          </a:bodyPr>
          <a:lstStyle/>
          <a:p>
            <a:r>
              <a:rPr lang="en-US" b="1" dirty="0">
                <a:solidFill>
                  <a:srgbClr val="06090E"/>
                </a:solidFill>
              </a:rPr>
              <a:t>AMOL R PATIL - 9822291613</a:t>
            </a:r>
            <a:r>
              <a:rPr lang="en-US" b="1" dirty="0"/>
              <a:t>NE</a:t>
            </a:r>
          </a:p>
        </p:txBody>
      </p:sp>
    </p:spTree>
    <p:extLst>
      <p:ext uri="{BB962C8B-B14F-4D97-AF65-F5344CB8AC3E}">
        <p14:creationId xmlns:p14="http://schemas.microsoft.com/office/powerpoint/2010/main" val="36263726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420918" y="1289381"/>
            <a:ext cx="11634233"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Time complexity is frequently expressed using </a:t>
            </a:r>
            <a:r>
              <a:rPr lang="en-US" sz="2400" b="1" dirty="0">
                <a:solidFill>
                  <a:srgbClr val="002060"/>
                </a:solidFill>
                <a:latin typeface="Work Sans" pitchFamily="2" charset="0"/>
              </a:rPr>
              <a:t>Big O notation</a:t>
            </a:r>
            <a:r>
              <a:rPr lang="en-US" sz="2400" dirty="0">
                <a:solidFill>
                  <a:srgbClr val="002060"/>
                </a:solidFill>
                <a:latin typeface="Work Sans" pitchFamily="2" charset="0"/>
              </a:rPr>
              <a:t>. It represents the </a:t>
            </a:r>
            <a:r>
              <a:rPr lang="en-US" sz="2400" b="1" dirty="0">
                <a:solidFill>
                  <a:srgbClr val="002060"/>
                </a:solidFill>
                <a:latin typeface="Work Sans" pitchFamily="2" charset="0"/>
              </a:rPr>
              <a:t>maximum possible running time</a:t>
            </a:r>
            <a:r>
              <a:rPr lang="en-US" sz="2400" dirty="0">
                <a:solidFill>
                  <a:srgbClr val="002060"/>
                </a:solidFill>
                <a:latin typeface="Work Sans" pitchFamily="2" charset="0"/>
              </a:rPr>
              <a:t> for an algorithm given the size of the input</a:t>
            </a:r>
            <a:endParaRPr lang="en-IN" sz="2400" dirty="0">
              <a:solidFill>
                <a:srgbClr val="C0000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490383" y="45103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Big O Notation</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3B723253-3168-CA69-2ED0-54967B6E525F}"/>
              </a:ext>
            </a:extLst>
          </p:cNvPr>
          <p:cNvPicPr>
            <a:picLocks noChangeAspect="1"/>
          </p:cNvPicPr>
          <p:nvPr/>
        </p:nvPicPr>
        <p:blipFill>
          <a:blip r:embed="rId3"/>
          <a:stretch>
            <a:fillRect/>
          </a:stretch>
        </p:blipFill>
        <p:spPr>
          <a:xfrm>
            <a:off x="490383" y="2803861"/>
            <a:ext cx="6166757" cy="3915891"/>
          </a:xfrm>
          <a:prstGeom prst="rect">
            <a:avLst/>
          </a:prstGeom>
        </p:spPr>
      </p:pic>
      <p:sp>
        <p:nvSpPr>
          <p:cNvPr id="6" name="TextBox 5">
            <a:extLst>
              <a:ext uri="{FF2B5EF4-FFF2-40B4-BE49-F238E27FC236}">
                <a16:creationId xmlns:a16="http://schemas.microsoft.com/office/drawing/2014/main" id="{7EB426EC-69D8-B6F5-027E-6E30EEB13DB5}"/>
              </a:ext>
            </a:extLst>
          </p:cNvPr>
          <p:cNvSpPr txBox="1"/>
          <p:nvPr/>
        </p:nvSpPr>
        <p:spPr>
          <a:xfrm>
            <a:off x="6657140" y="4439127"/>
            <a:ext cx="6097554" cy="400110"/>
          </a:xfrm>
          <a:prstGeom prst="rect">
            <a:avLst/>
          </a:prstGeom>
          <a:noFill/>
        </p:spPr>
        <p:txBody>
          <a:bodyPr wrap="square">
            <a:spAutoFit/>
          </a:bodyPr>
          <a:lstStyle/>
          <a:p>
            <a:r>
              <a:rPr lang="en-IN" sz="2000" dirty="0">
                <a:solidFill>
                  <a:srgbClr val="FF0000"/>
                </a:solidFill>
              </a:rPr>
              <a:t>𝑂(1) &gt; 𝑂(𝑙𝑜𝑔 𝑛) &gt; 𝑂(𝑛) &gt; 𝑂(𝑛 𝑙𝑜𝑔 𝑛) &gt; 𝑂(𝑛2) &gt; 𝑂 (𝑛3)</a:t>
            </a:r>
          </a:p>
        </p:txBody>
      </p:sp>
    </p:spTree>
    <p:extLst>
      <p:ext uri="{BB962C8B-B14F-4D97-AF65-F5344CB8AC3E}">
        <p14:creationId xmlns:p14="http://schemas.microsoft.com/office/powerpoint/2010/main" val="5184447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383595" y="1364026"/>
            <a:ext cx="11634233" cy="4370427"/>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002060"/>
                </a:solidFill>
                <a:latin typeface="Work Sans" pitchFamily="2" charset="0"/>
              </a:rPr>
              <a:t>O(1) (Constant Time): </a:t>
            </a:r>
            <a:r>
              <a:rPr lang="en-US" sz="2000" dirty="0">
                <a:solidFill>
                  <a:srgbClr val="002060"/>
                </a:solidFill>
                <a:latin typeface="Work Sans" pitchFamily="2" charset="0"/>
              </a:rPr>
              <a:t>This is like saying a car can go 60 miles per hour no matter how long the trip is. It means the program's execution time doesn't depend on the input size.</a:t>
            </a:r>
          </a:p>
          <a:p>
            <a:pPr marL="342900" indent="-342900">
              <a:buFont typeface="Arial" panose="020B0604020202020204" pitchFamily="34" charset="0"/>
              <a:buChar char="•"/>
            </a:pPr>
            <a:endParaRPr lang="en-US"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O(log n) (Logarithmic Time): </a:t>
            </a:r>
            <a:r>
              <a:rPr lang="en-US" sz="2000" dirty="0">
                <a:solidFill>
                  <a:srgbClr val="002060"/>
                </a:solidFill>
                <a:latin typeface="Work Sans" pitchFamily="2" charset="0"/>
              </a:rPr>
              <a:t>Imagine you're cutting a phone book in half repeatedly to find a name. Even if the phone book is huge, you don't have to look at every page. This is like O(log n) where the program becomes faster as the input grows.</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O(n) (Linear Time): </a:t>
            </a:r>
            <a:r>
              <a:rPr lang="en-US" sz="2000" dirty="0">
                <a:solidFill>
                  <a:srgbClr val="002060"/>
                </a:solidFill>
                <a:latin typeface="Work Sans" pitchFamily="2" charset="0"/>
              </a:rPr>
              <a:t>If a program's performance is O(n), it means the time or space it takes grows directly with the size of the input. If it takes 1 second for 10 items, it might take 10 seconds for 100 items.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O(n^2) (Quadratic Time): </a:t>
            </a:r>
            <a:r>
              <a:rPr lang="en-US" sz="2000" dirty="0">
                <a:solidFill>
                  <a:srgbClr val="002060"/>
                </a:solidFill>
                <a:latin typeface="Work Sans" pitchFamily="2" charset="0"/>
              </a:rPr>
              <a:t>This is like saying if you double the input, the program's execution time becomes four times longer. It grows quadratically with the input size.</a:t>
            </a:r>
            <a:endParaRPr lang="en-IN" sz="2000" dirty="0">
              <a:solidFill>
                <a:srgbClr val="C0000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490383" y="45103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Big O Notation</a:t>
            </a:r>
            <a:endParaRPr lang="fr-FR" sz="2800" b="1" kern="0" spc="-100" dirty="0">
              <a:solidFill>
                <a:schemeClr val="bg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14344988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383595" y="1364026"/>
            <a:ext cx="11634233" cy="4708981"/>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002060"/>
                </a:solidFill>
                <a:latin typeface="Work Sans" pitchFamily="2" charset="0"/>
              </a:rPr>
              <a:t>Identify the algorithm: </a:t>
            </a:r>
            <a:r>
              <a:rPr lang="en-US" sz="2000" dirty="0">
                <a:solidFill>
                  <a:srgbClr val="002060"/>
                </a:solidFill>
                <a:latin typeface="Work Sans" pitchFamily="2" charset="0"/>
              </a:rPr>
              <a:t>Determine the specific algorithm or code snippet for which you want to calculate the time complexity. It could consist of a series of operations combined with a loop or a recursive function.</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Identify the input size: </a:t>
            </a:r>
            <a:r>
              <a:rPr lang="en-US" sz="2000" dirty="0">
                <a:solidFill>
                  <a:srgbClr val="002060"/>
                </a:solidFill>
                <a:latin typeface="Work Sans" pitchFamily="2" charset="0"/>
              </a:rPr>
              <a:t>Identify the elements that make up the algorithm's input size. For example, if the algorithm operates on an array, the input size could be the length of the array.</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Determine the basic operations: </a:t>
            </a:r>
            <a:r>
              <a:rPr lang="en-US" sz="2000" dirty="0">
                <a:solidFill>
                  <a:srgbClr val="002060"/>
                </a:solidFill>
                <a:latin typeface="Work Sans" pitchFamily="2" charset="0"/>
              </a:rPr>
              <a:t>Identify the fundamental operations that contribute to the running time of the algorithm. These operations could be comparisons, assignments, arithmetic operations, function calls, or any other significant actions.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Count the operations: </a:t>
            </a:r>
            <a:r>
              <a:rPr lang="en-US" sz="2000" dirty="0">
                <a:solidFill>
                  <a:srgbClr val="002060"/>
                </a:solidFill>
                <a:latin typeface="Work Sans" pitchFamily="2" charset="0"/>
              </a:rPr>
              <a:t>Analyze how many times each basic operation is executed as a function of the input size. You may need to consider different scenarios or branches within the algorithm.</a:t>
            </a:r>
            <a:endParaRPr lang="en-IN" sz="2000" dirty="0">
              <a:solidFill>
                <a:srgbClr val="C0000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490383" y="45103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How to Calculate Complexity ?</a:t>
            </a:r>
            <a:endParaRPr lang="fr-FR" sz="2800" b="1" kern="0" spc="-100" dirty="0">
              <a:solidFill>
                <a:schemeClr val="bg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36680381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278883" y="1420009"/>
            <a:ext cx="11634233" cy="3785652"/>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002060"/>
                </a:solidFill>
                <a:latin typeface="Work Sans" pitchFamily="2" charset="0"/>
              </a:rPr>
              <a:t>Express the count as a function of the input size: </a:t>
            </a:r>
            <a:r>
              <a:rPr lang="en-US" sz="2000" dirty="0">
                <a:solidFill>
                  <a:srgbClr val="002060"/>
                </a:solidFill>
                <a:latin typeface="Work Sans" pitchFamily="2" charset="0"/>
              </a:rPr>
              <a:t>Create a mathematical expression that represents the count of basic operations as a function of the input size. It ought to outline the worst-case scenario or the performance limit of the algorithm.</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Simplify the expression: </a:t>
            </a:r>
            <a:r>
              <a:rPr lang="en-US" sz="2000" dirty="0">
                <a:solidFill>
                  <a:srgbClr val="002060"/>
                </a:solidFill>
                <a:latin typeface="Work Sans" pitchFamily="2" charset="0"/>
              </a:rPr>
              <a:t>Simplify the mathematical expression by removing constants, lower-order terms, and insignificant factors. Focus on the most dominant term that represents the growth rate of the algorithm.</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Determine the time complexity notation: </a:t>
            </a:r>
            <a:r>
              <a:rPr lang="en-US" sz="2000" dirty="0">
                <a:solidFill>
                  <a:srgbClr val="002060"/>
                </a:solidFill>
                <a:latin typeface="Work Sans" pitchFamily="2" charset="0"/>
              </a:rPr>
              <a:t>Use Big O notation to express the condensed expression, where Big O indicates the time complexity's upper bound. O(1) stands for constant time, O(n) for linear time, O(n^2) for quadratic time, and so forth are common notations.</a:t>
            </a:r>
            <a:endParaRPr lang="en-IN" sz="2000" dirty="0">
              <a:solidFill>
                <a:srgbClr val="C0000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490383" y="45103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How to Calculate Complexity ?</a:t>
            </a:r>
            <a:endParaRPr lang="fr-FR" sz="2800" b="1" kern="0" spc="-100" dirty="0">
              <a:solidFill>
                <a:schemeClr val="bg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8230652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490384" y="60208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Types of Data Structures</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9DB755BA-AA6B-52D9-0D00-B69FF98FD62C}"/>
              </a:ext>
            </a:extLst>
          </p:cNvPr>
          <p:cNvPicPr>
            <a:picLocks noChangeAspect="1"/>
          </p:cNvPicPr>
          <p:nvPr/>
        </p:nvPicPr>
        <p:blipFill>
          <a:blip r:embed="rId3"/>
          <a:stretch>
            <a:fillRect/>
          </a:stretch>
        </p:blipFill>
        <p:spPr>
          <a:xfrm>
            <a:off x="1511559" y="1523999"/>
            <a:ext cx="9050694" cy="4525348"/>
          </a:xfrm>
          <a:prstGeom prst="rect">
            <a:avLst/>
          </a:prstGeom>
        </p:spPr>
      </p:pic>
    </p:spTree>
    <p:extLst>
      <p:ext uri="{BB962C8B-B14F-4D97-AF65-F5344CB8AC3E}">
        <p14:creationId xmlns:p14="http://schemas.microsoft.com/office/powerpoint/2010/main" val="615468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28840" y="480789"/>
            <a:ext cx="5298736"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Data Structure Operations</a:t>
            </a:r>
            <a:endParaRPr lang="fr-FR" sz="2800" b="1" kern="0" spc="-100" dirty="0">
              <a:solidFill>
                <a:schemeClr val="bg1">
                  <a:lumMod val="95000"/>
                  <a:lumOff val="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6EFB2C85-DE6E-6BDD-1831-4E9A41DDA2BE}"/>
              </a:ext>
            </a:extLst>
          </p:cNvPr>
          <p:cNvSpPr txBox="1"/>
          <p:nvPr/>
        </p:nvSpPr>
        <p:spPr>
          <a:xfrm>
            <a:off x="728840" y="1404045"/>
            <a:ext cx="11046920" cy="4524315"/>
          </a:xfrm>
          <a:prstGeom prst="rect">
            <a:avLst/>
          </a:prstGeom>
          <a:noFill/>
        </p:spPr>
        <p:txBody>
          <a:bodyPr wrap="square">
            <a:spAutoFit/>
          </a:bodyPr>
          <a:lstStyle/>
          <a:p>
            <a:pPr marL="342900" indent="-342900">
              <a:buFont typeface="Arial" panose="020B0604020202020204" pitchFamily="34" charset="0"/>
              <a:buChar char="•"/>
            </a:pPr>
            <a:r>
              <a:rPr lang="en-US" sz="2400" b="1" dirty="0">
                <a:solidFill>
                  <a:srgbClr val="002060"/>
                </a:solidFill>
                <a:latin typeface="Work Sans" pitchFamily="2" charset="0"/>
              </a:rPr>
              <a:t>Searching: </a:t>
            </a:r>
            <a:r>
              <a:rPr lang="en-US" sz="2400" dirty="0">
                <a:solidFill>
                  <a:srgbClr val="002060"/>
                </a:solidFill>
                <a:latin typeface="Work Sans" pitchFamily="2" charset="0"/>
              </a:rPr>
              <a:t>We can search for any element in a data structure.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b="1" dirty="0">
                <a:solidFill>
                  <a:srgbClr val="002060"/>
                </a:solidFill>
                <a:latin typeface="Work Sans" pitchFamily="2" charset="0"/>
              </a:rPr>
              <a:t>Sorting: </a:t>
            </a:r>
            <a:r>
              <a:rPr lang="en-US" sz="2400" dirty="0">
                <a:solidFill>
                  <a:srgbClr val="002060"/>
                </a:solidFill>
                <a:latin typeface="Work Sans" pitchFamily="2" charset="0"/>
              </a:rPr>
              <a:t>We can sort the elements of a data structure either in an ascending or descending order.</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b="1" dirty="0">
                <a:solidFill>
                  <a:srgbClr val="002060"/>
                </a:solidFill>
                <a:latin typeface="Work Sans" pitchFamily="2" charset="0"/>
              </a:rPr>
              <a:t>Insertion: </a:t>
            </a:r>
            <a:r>
              <a:rPr lang="en-US" sz="2400" dirty="0">
                <a:solidFill>
                  <a:srgbClr val="002060"/>
                </a:solidFill>
                <a:latin typeface="Work Sans" pitchFamily="2" charset="0"/>
              </a:rPr>
              <a:t>We can also insert the new element in a data structure.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b="1" dirty="0" err="1">
                <a:solidFill>
                  <a:srgbClr val="002060"/>
                </a:solidFill>
                <a:latin typeface="Work Sans" pitchFamily="2" charset="0"/>
              </a:rPr>
              <a:t>Updation</a:t>
            </a:r>
            <a:r>
              <a:rPr lang="en-US" sz="2400" b="1" dirty="0">
                <a:solidFill>
                  <a:srgbClr val="002060"/>
                </a:solidFill>
                <a:latin typeface="Work Sans" pitchFamily="2" charset="0"/>
              </a:rPr>
              <a:t>: </a:t>
            </a:r>
            <a:r>
              <a:rPr lang="en-US" sz="2400" dirty="0">
                <a:solidFill>
                  <a:srgbClr val="002060"/>
                </a:solidFill>
                <a:latin typeface="Work Sans" pitchFamily="2" charset="0"/>
              </a:rPr>
              <a:t>We can also update the element, i.e., we can replace the element with another element.</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b="1" dirty="0">
                <a:solidFill>
                  <a:srgbClr val="002060"/>
                </a:solidFill>
                <a:latin typeface="Work Sans" pitchFamily="2" charset="0"/>
              </a:rPr>
              <a:t>Deletion: </a:t>
            </a:r>
            <a:r>
              <a:rPr lang="en-US" sz="2400" dirty="0">
                <a:solidFill>
                  <a:srgbClr val="002060"/>
                </a:solidFill>
                <a:latin typeface="Work Sans" pitchFamily="2" charset="0"/>
              </a:rPr>
              <a:t>We can also perform the delete operation to remove the element from the data structure.</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34991820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536388" y="421227"/>
            <a:ext cx="5401368"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Linked List</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98D0E2FA-108F-FF71-D41C-0E02E0DC5B83}"/>
              </a:ext>
            </a:extLst>
          </p:cNvPr>
          <p:cNvSpPr txBox="1"/>
          <p:nvPr/>
        </p:nvSpPr>
        <p:spPr>
          <a:xfrm>
            <a:off x="599100" y="1173247"/>
            <a:ext cx="10476333"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 linked list is a </a:t>
            </a:r>
            <a:r>
              <a:rPr lang="en-US" sz="2400" b="1" dirty="0">
                <a:solidFill>
                  <a:srgbClr val="002060"/>
                </a:solidFill>
                <a:latin typeface="Work Sans" pitchFamily="2" charset="0"/>
              </a:rPr>
              <a:t>linear data structure </a:t>
            </a:r>
            <a:r>
              <a:rPr lang="en-US" sz="2400" dirty="0">
                <a:solidFill>
                  <a:srgbClr val="002060"/>
                </a:solidFill>
                <a:latin typeface="Work Sans" pitchFamily="2" charset="0"/>
              </a:rPr>
              <a:t>that includes a series of </a:t>
            </a:r>
            <a:r>
              <a:rPr lang="en-US" sz="2400" b="1" dirty="0">
                <a:solidFill>
                  <a:srgbClr val="002060"/>
                </a:solidFill>
                <a:latin typeface="Work Sans" pitchFamily="2" charset="0"/>
              </a:rPr>
              <a:t>connected nodes</a:t>
            </a:r>
            <a:r>
              <a:rPr lang="en-US" sz="2400" dirty="0">
                <a:solidFill>
                  <a:srgbClr val="002060"/>
                </a:solidFill>
                <a:latin typeface="Work Sans" pitchFamily="2" charset="0"/>
              </a:rPr>
              <a:t>. Here, each node stores the data and the address of the next node.</a:t>
            </a:r>
            <a:endParaRPr lang="en-IN" sz="24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9F1889C1-C8BC-A793-AEE7-D654D9E8637C}"/>
              </a:ext>
            </a:extLst>
          </p:cNvPr>
          <p:cNvPicPr>
            <a:picLocks noChangeAspect="1"/>
          </p:cNvPicPr>
          <p:nvPr/>
        </p:nvPicPr>
        <p:blipFill>
          <a:blip r:embed="rId3"/>
          <a:stretch>
            <a:fillRect/>
          </a:stretch>
        </p:blipFill>
        <p:spPr>
          <a:xfrm>
            <a:off x="1649576" y="2545420"/>
            <a:ext cx="8576360" cy="2253343"/>
          </a:xfrm>
          <a:prstGeom prst="rect">
            <a:avLst/>
          </a:prstGeom>
        </p:spPr>
      </p:pic>
      <p:pic>
        <p:nvPicPr>
          <p:cNvPr id="6" name="Picture 5">
            <a:extLst>
              <a:ext uri="{FF2B5EF4-FFF2-40B4-BE49-F238E27FC236}">
                <a16:creationId xmlns:a16="http://schemas.microsoft.com/office/drawing/2014/main" id="{0EAFFD0B-C433-0FC5-B9FD-54655946FE0A}"/>
              </a:ext>
            </a:extLst>
          </p:cNvPr>
          <p:cNvPicPr>
            <a:picLocks noChangeAspect="1"/>
          </p:cNvPicPr>
          <p:nvPr/>
        </p:nvPicPr>
        <p:blipFill>
          <a:blip r:embed="rId4"/>
          <a:stretch>
            <a:fillRect/>
          </a:stretch>
        </p:blipFill>
        <p:spPr>
          <a:xfrm>
            <a:off x="3722221" y="5271797"/>
            <a:ext cx="4431069" cy="1336354"/>
          </a:xfrm>
          <a:prstGeom prst="rect">
            <a:avLst/>
          </a:prstGeom>
        </p:spPr>
      </p:pic>
    </p:spTree>
    <p:extLst>
      <p:ext uri="{BB962C8B-B14F-4D97-AF65-F5344CB8AC3E}">
        <p14:creationId xmlns:p14="http://schemas.microsoft.com/office/powerpoint/2010/main" val="11427769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36958" y="225345"/>
            <a:ext cx="684761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Types of Linked Lists</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A16EB0EB-73C8-15E0-FFF2-35367DE5057F}"/>
              </a:ext>
            </a:extLst>
          </p:cNvPr>
          <p:cNvPicPr>
            <a:picLocks noChangeAspect="1"/>
          </p:cNvPicPr>
          <p:nvPr/>
        </p:nvPicPr>
        <p:blipFill>
          <a:blip r:embed="rId3"/>
          <a:stretch>
            <a:fillRect/>
          </a:stretch>
        </p:blipFill>
        <p:spPr>
          <a:xfrm>
            <a:off x="5342358" y="828849"/>
            <a:ext cx="5238750" cy="1704975"/>
          </a:xfrm>
          <a:prstGeom prst="rect">
            <a:avLst/>
          </a:prstGeom>
        </p:spPr>
      </p:pic>
      <p:pic>
        <p:nvPicPr>
          <p:cNvPr id="6" name="Picture 5">
            <a:extLst>
              <a:ext uri="{FF2B5EF4-FFF2-40B4-BE49-F238E27FC236}">
                <a16:creationId xmlns:a16="http://schemas.microsoft.com/office/drawing/2014/main" id="{64F9D38C-F2C6-E72A-F8D6-8D34110C30D6}"/>
              </a:ext>
            </a:extLst>
          </p:cNvPr>
          <p:cNvPicPr>
            <a:picLocks noChangeAspect="1"/>
          </p:cNvPicPr>
          <p:nvPr/>
        </p:nvPicPr>
        <p:blipFill>
          <a:blip r:embed="rId4"/>
          <a:stretch>
            <a:fillRect/>
          </a:stretch>
        </p:blipFill>
        <p:spPr>
          <a:xfrm>
            <a:off x="5342358" y="2834922"/>
            <a:ext cx="6191250" cy="1724025"/>
          </a:xfrm>
          <a:prstGeom prst="rect">
            <a:avLst/>
          </a:prstGeom>
        </p:spPr>
      </p:pic>
      <p:pic>
        <p:nvPicPr>
          <p:cNvPr id="7" name="Picture 6">
            <a:extLst>
              <a:ext uri="{FF2B5EF4-FFF2-40B4-BE49-F238E27FC236}">
                <a16:creationId xmlns:a16="http://schemas.microsoft.com/office/drawing/2014/main" id="{2690474C-7EEB-B0FB-A4F0-FC6DE672EEFC}"/>
              </a:ext>
            </a:extLst>
          </p:cNvPr>
          <p:cNvPicPr>
            <a:picLocks noChangeAspect="1"/>
          </p:cNvPicPr>
          <p:nvPr/>
        </p:nvPicPr>
        <p:blipFill>
          <a:blip r:embed="rId5"/>
          <a:stretch>
            <a:fillRect/>
          </a:stretch>
        </p:blipFill>
        <p:spPr>
          <a:xfrm>
            <a:off x="4866108" y="4904180"/>
            <a:ext cx="5715000" cy="2114550"/>
          </a:xfrm>
          <a:prstGeom prst="rect">
            <a:avLst/>
          </a:prstGeom>
        </p:spPr>
      </p:pic>
      <p:sp>
        <p:nvSpPr>
          <p:cNvPr id="11" name="TextBox 10">
            <a:extLst>
              <a:ext uri="{FF2B5EF4-FFF2-40B4-BE49-F238E27FC236}">
                <a16:creationId xmlns:a16="http://schemas.microsoft.com/office/drawing/2014/main" id="{400E251F-B96A-DEFE-9A68-58D5ADA6850A}"/>
              </a:ext>
            </a:extLst>
          </p:cNvPr>
          <p:cNvSpPr txBox="1"/>
          <p:nvPr/>
        </p:nvSpPr>
        <p:spPr>
          <a:xfrm>
            <a:off x="1817331" y="5776789"/>
            <a:ext cx="6097554" cy="369332"/>
          </a:xfrm>
          <a:prstGeom prst="rect">
            <a:avLst/>
          </a:prstGeom>
          <a:noFill/>
        </p:spPr>
        <p:txBody>
          <a:bodyPr wrap="square">
            <a:spAutoFit/>
          </a:bodyPr>
          <a:lstStyle/>
          <a:p>
            <a:pPr algn="just"/>
            <a:r>
              <a:rPr lang="en-IN" b="0" i="0" dirty="0">
                <a:solidFill>
                  <a:srgbClr val="610B4B"/>
                </a:solidFill>
                <a:effectLst/>
                <a:latin typeface="erdana"/>
              </a:rPr>
              <a:t>Circular linked list</a:t>
            </a:r>
          </a:p>
        </p:txBody>
      </p:sp>
      <p:sp>
        <p:nvSpPr>
          <p:cNvPr id="13" name="TextBox 12">
            <a:extLst>
              <a:ext uri="{FF2B5EF4-FFF2-40B4-BE49-F238E27FC236}">
                <a16:creationId xmlns:a16="http://schemas.microsoft.com/office/drawing/2014/main" id="{D39C1D1E-E69E-A271-89D5-DCBF8F1BB7C9}"/>
              </a:ext>
            </a:extLst>
          </p:cNvPr>
          <p:cNvSpPr txBox="1"/>
          <p:nvPr/>
        </p:nvSpPr>
        <p:spPr>
          <a:xfrm>
            <a:off x="1817331" y="3534336"/>
            <a:ext cx="6097554" cy="369332"/>
          </a:xfrm>
          <a:prstGeom prst="rect">
            <a:avLst/>
          </a:prstGeom>
          <a:noFill/>
        </p:spPr>
        <p:txBody>
          <a:bodyPr wrap="square">
            <a:spAutoFit/>
          </a:bodyPr>
          <a:lstStyle/>
          <a:p>
            <a:pPr algn="just"/>
            <a:r>
              <a:rPr lang="en-IN" b="0" i="0" dirty="0">
                <a:solidFill>
                  <a:srgbClr val="610B4B"/>
                </a:solidFill>
                <a:effectLst/>
                <a:latin typeface="erdana"/>
              </a:rPr>
              <a:t>Doubly linked list</a:t>
            </a:r>
          </a:p>
        </p:txBody>
      </p:sp>
      <p:sp>
        <p:nvSpPr>
          <p:cNvPr id="15" name="TextBox 14">
            <a:extLst>
              <a:ext uri="{FF2B5EF4-FFF2-40B4-BE49-F238E27FC236}">
                <a16:creationId xmlns:a16="http://schemas.microsoft.com/office/drawing/2014/main" id="{56A548FA-2B17-D640-EBA1-FB7156AF73A5}"/>
              </a:ext>
            </a:extLst>
          </p:cNvPr>
          <p:cNvSpPr txBox="1"/>
          <p:nvPr/>
        </p:nvSpPr>
        <p:spPr>
          <a:xfrm>
            <a:off x="1817331" y="1529030"/>
            <a:ext cx="6097554" cy="369332"/>
          </a:xfrm>
          <a:prstGeom prst="rect">
            <a:avLst/>
          </a:prstGeom>
          <a:noFill/>
        </p:spPr>
        <p:txBody>
          <a:bodyPr wrap="square">
            <a:spAutoFit/>
          </a:bodyPr>
          <a:lstStyle/>
          <a:p>
            <a:pPr algn="just"/>
            <a:r>
              <a:rPr lang="en-IN" b="0" i="0" dirty="0">
                <a:solidFill>
                  <a:srgbClr val="610B4B"/>
                </a:solidFill>
                <a:effectLst/>
                <a:latin typeface="erdana"/>
              </a:rPr>
              <a:t>Singly Linked list</a:t>
            </a:r>
          </a:p>
        </p:txBody>
      </p:sp>
    </p:spTree>
    <p:extLst>
      <p:ext uri="{BB962C8B-B14F-4D97-AF65-F5344CB8AC3E}">
        <p14:creationId xmlns:p14="http://schemas.microsoft.com/office/powerpoint/2010/main" val="31823551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523569" y="613406"/>
            <a:ext cx="806059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Linked List Operations</a:t>
            </a:r>
            <a:endParaRPr lang="fr-FR" sz="2800" b="1" kern="0" spc="-100" dirty="0">
              <a:solidFill>
                <a:schemeClr val="bg1">
                  <a:lumMod val="95000"/>
                  <a:lumOff val="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60C27D0B-5293-B43C-CCEF-35C974595B9C}"/>
              </a:ext>
            </a:extLst>
          </p:cNvPr>
          <p:cNvSpPr txBox="1"/>
          <p:nvPr/>
        </p:nvSpPr>
        <p:spPr>
          <a:xfrm>
            <a:off x="1229309" y="1552328"/>
            <a:ext cx="10704544" cy="4893647"/>
          </a:xfrm>
          <a:prstGeom prst="rect">
            <a:avLst/>
          </a:prstGeom>
          <a:noFill/>
        </p:spPr>
        <p:txBody>
          <a:bodyPr wrap="square">
            <a:spAutoFit/>
          </a:bodyPr>
          <a:lstStyle/>
          <a:p>
            <a:pPr algn="l">
              <a:buFont typeface="Arial" panose="020B0604020202020204" pitchFamily="34" charset="0"/>
              <a:buChar char="•"/>
            </a:pPr>
            <a:r>
              <a:rPr lang="en-US" sz="2400" b="1" i="0" dirty="0">
                <a:solidFill>
                  <a:srgbClr val="002060"/>
                </a:solidFill>
                <a:effectLst/>
                <a:latin typeface="Work Sans" pitchFamily="2" charset="0"/>
              </a:rPr>
              <a:t>Traversal </a:t>
            </a:r>
            <a:r>
              <a:rPr lang="en-US" sz="2400" b="0" i="0" dirty="0">
                <a:solidFill>
                  <a:srgbClr val="002060"/>
                </a:solidFill>
                <a:effectLst/>
                <a:latin typeface="Work Sans" pitchFamily="2" charset="0"/>
              </a:rPr>
              <a:t>: To traverse all the nodes one after another.</a:t>
            </a:r>
          </a:p>
          <a:p>
            <a:pPr algn="l">
              <a:buFont typeface="Arial" panose="020B0604020202020204" pitchFamily="34" charset="0"/>
              <a:buChar char="•"/>
            </a:pPr>
            <a:endParaRPr lang="en-US" sz="2400" b="0" i="0" dirty="0">
              <a:solidFill>
                <a:srgbClr val="002060"/>
              </a:solidFill>
              <a:effectLst/>
              <a:latin typeface="Work Sans" pitchFamily="2" charset="0"/>
            </a:endParaRPr>
          </a:p>
          <a:p>
            <a:pPr algn="l">
              <a:buFont typeface="Arial" panose="020B0604020202020204" pitchFamily="34" charset="0"/>
              <a:buChar char="•"/>
            </a:pPr>
            <a:r>
              <a:rPr lang="en-US" sz="2400" b="1" i="0" dirty="0">
                <a:solidFill>
                  <a:srgbClr val="002060"/>
                </a:solidFill>
                <a:effectLst/>
                <a:latin typeface="Work Sans" pitchFamily="2" charset="0"/>
              </a:rPr>
              <a:t>Insertion </a:t>
            </a:r>
            <a:r>
              <a:rPr lang="en-US" sz="2400" b="0" i="0" dirty="0">
                <a:solidFill>
                  <a:srgbClr val="002060"/>
                </a:solidFill>
                <a:effectLst/>
                <a:latin typeface="Work Sans" pitchFamily="2" charset="0"/>
              </a:rPr>
              <a:t>: To add a node at the given position.</a:t>
            </a:r>
          </a:p>
          <a:p>
            <a:pPr algn="l">
              <a:buFont typeface="Arial" panose="020B0604020202020204" pitchFamily="34" charset="0"/>
              <a:buChar char="•"/>
            </a:pPr>
            <a:endParaRPr lang="en-US" sz="2400" b="0" i="0" dirty="0">
              <a:solidFill>
                <a:srgbClr val="002060"/>
              </a:solidFill>
              <a:effectLst/>
              <a:latin typeface="Work Sans" pitchFamily="2" charset="0"/>
            </a:endParaRPr>
          </a:p>
          <a:p>
            <a:pPr algn="l">
              <a:buFont typeface="Arial" panose="020B0604020202020204" pitchFamily="34" charset="0"/>
              <a:buChar char="•"/>
            </a:pPr>
            <a:r>
              <a:rPr lang="en-US" sz="2400" b="1" i="0" dirty="0">
                <a:solidFill>
                  <a:srgbClr val="002060"/>
                </a:solidFill>
                <a:effectLst/>
                <a:latin typeface="Work Sans" pitchFamily="2" charset="0"/>
              </a:rPr>
              <a:t>Deletion </a:t>
            </a:r>
            <a:r>
              <a:rPr lang="en-US" sz="2400" b="0" i="0" dirty="0">
                <a:solidFill>
                  <a:srgbClr val="002060"/>
                </a:solidFill>
                <a:effectLst/>
                <a:latin typeface="Work Sans" pitchFamily="2" charset="0"/>
              </a:rPr>
              <a:t>: To delete a node.</a:t>
            </a:r>
          </a:p>
          <a:p>
            <a:pPr algn="l">
              <a:buFont typeface="Arial" panose="020B0604020202020204" pitchFamily="34" charset="0"/>
              <a:buChar char="•"/>
            </a:pPr>
            <a:endParaRPr lang="en-US" sz="2400" b="0" i="0" dirty="0">
              <a:solidFill>
                <a:srgbClr val="002060"/>
              </a:solidFill>
              <a:effectLst/>
              <a:latin typeface="Work Sans" pitchFamily="2" charset="0"/>
            </a:endParaRPr>
          </a:p>
          <a:p>
            <a:pPr algn="l">
              <a:buFont typeface="Arial" panose="020B0604020202020204" pitchFamily="34" charset="0"/>
              <a:buChar char="•"/>
            </a:pPr>
            <a:r>
              <a:rPr lang="en-US" sz="2400" b="1" i="0" dirty="0">
                <a:solidFill>
                  <a:srgbClr val="002060"/>
                </a:solidFill>
                <a:effectLst/>
                <a:latin typeface="Work Sans" pitchFamily="2" charset="0"/>
              </a:rPr>
              <a:t>Searching </a:t>
            </a:r>
            <a:r>
              <a:rPr lang="en-US" sz="2400" b="0" i="0" dirty="0">
                <a:solidFill>
                  <a:srgbClr val="002060"/>
                </a:solidFill>
                <a:effectLst/>
                <a:latin typeface="Work Sans" pitchFamily="2" charset="0"/>
              </a:rPr>
              <a:t>: To search an element(s) by value.</a:t>
            </a:r>
          </a:p>
          <a:p>
            <a:pPr algn="l">
              <a:buFont typeface="Arial" panose="020B0604020202020204" pitchFamily="34" charset="0"/>
              <a:buChar char="•"/>
            </a:pPr>
            <a:endParaRPr lang="en-US" sz="2400" b="0" i="0" dirty="0">
              <a:solidFill>
                <a:srgbClr val="002060"/>
              </a:solidFill>
              <a:effectLst/>
              <a:latin typeface="Work Sans" pitchFamily="2" charset="0"/>
            </a:endParaRPr>
          </a:p>
          <a:p>
            <a:pPr algn="l">
              <a:buFont typeface="Arial" panose="020B0604020202020204" pitchFamily="34" charset="0"/>
              <a:buChar char="•"/>
            </a:pPr>
            <a:r>
              <a:rPr lang="en-US" sz="2400" b="1" i="0" dirty="0">
                <a:solidFill>
                  <a:srgbClr val="002060"/>
                </a:solidFill>
                <a:effectLst/>
                <a:latin typeface="Work Sans" pitchFamily="2" charset="0"/>
              </a:rPr>
              <a:t>Updating </a:t>
            </a:r>
            <a:r>
              <a:rPr lang="en-US" sz="2400" b="0" i="0" dirty="0">
                <a:solidFill>
                  <a:srgbClr val="002060"/>
                </a:solidFill>
                <a:effectLst/>
                <a:latin typeface="Work Sans" pitchFamily="2" charset="0"/>
              </a:rPr>
              <a:t>: To update a node.</a:t>
            </a:r>
          </a:p>
          <a:p>
            <a:pPr algn="l">
              <a:buFont typeface="Arial" panose="020B0604020202020204" pitchFamily="34" charset="0"/>
              <a:buChar char="•"/>
            </a:pPr>
            <a:endParaRPr lang="en-US" sz="2400" b="0" i="0" dirty="0">
              <a:solidFill>
                <a:srgbClr val="002060"/>
              </a:solidFill>
              <a:effectLst/>
              <a:latin typeface="Work Sans" pitchFamily="2" charset="0"/>
            </a:endParaRPr>
          </a:p>
          <a:p>
            <a:pPr algn="l">
              <a:buFont typeface="Arial" panose="020B0604020202020204" pitchFamily="34" charset="0"/>
              <a:buChar char="•"/>
            </a:pPr>
            <a:r>
              <a:rPr lang="en-US" sz="2400" b="1" i="0" dirty="0">
                <a:solidFill>
                  <a:srgbClr val="002060"/>
                </a:solidFill>
                <a:effectLst/>
                <a:latin typeface="Work Sans" pitchFamily="2" charset="0"/>
              </a:rPr>
              <a:t>Sorting: </a:t>
            </a:r>
            <a:r>
              <a:rPr lang="en-US" sz="2400" b="0" i="0" dirty="0">
                <a:solidFill>
                  <a:srgbClr val="002060"/>
                </a:solidFill>
                <a:effectLst/>
                <a:latin typeface="Work Sans" pitchFamily="2" charset="0"/>
              </a:rPr>
              <a:t>To arrange nodes in a linked list in a specific order.</a:t>
            </a:r>
          </a:p>
          <a:p>
            <a:pPr algn="l">
              <a:buFont typeface="Arial" panose="020B0604020202020204" pitchFamily="34" charset="0"/>
              <a:buChar char="•"/>
            </a:pPr>
            <a:endParaRPr lang="en-US" sz="2400" b="0" i="0" dirty="0">
              <a:solidFill>
                <a:srgbClr val="002060"/>
              </a:solidFill>
              <a:effectLst/>
              <a:latin typeface="Work Sans" pitchFamily="2" charset="0"/>
            </a:endParaRPr>
          </a:p>
          <a:p>
            <a:pPr algn="l">
              <a:buFont typeface="Arial" panose="020B0604020202020204" pitchFamily="34" charset="0"/>
              <a:buChar char="•"/>
            </a:pPr>
            <a:r>
              <a:rPr lang="en-US" sz="2400" b="1" i="0" dirty="0">
                <a:solidFill>
                  <a:srgbClr val="002060"/>
                </a:solidFill>
                <a:effectLst/>
                <a:latin typeface="Work Sans" pitchFamily="2" charset="0"/>
              </a:rPr>
              <a:t>Merging: </a:t>
            </a:r>
            <a:r>
              <a:rPr lang="en-US" sz="2400" b="0" i="0" dirty="0">
                <a:solidFill>
                  <a:srgbClr val="002060"/>
                </a:solidFill>
                <a:effectLst/>
                <a:latin typeface="Work Sans" pitchFamily="2" charset="0"/>
              </a:rPr>
              <a:t>To merge two linked lists into one.</a:t>
            </a:r>
          </a:p>
        </p:txBody>
      </p:sp>
    </p:spTree>
    <p:extLst>
      <p:ext uri="{BB962C8B-B14F-4D97-AF65-F5344CB8AC3E}">
        <p14:creationId xmlns:p14="http://schemas.microsoft.com/office/powerpoint/2010/main" val="11301654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02A4A8-57A4-C338-5B64-0F908E781BF4}"/>
              </a:ext>
            </a:extLst>
          </p:cNvPr>
          <p:cNvPicPr>
            <a:picLocks noChangeAspect="1"/>
          </p:cNvPicPr>
          <p:nvPr/>
        </p:nvPicPr>
        <p:blipFill>
          <a:blip r:embed="rId3"/>
          <a:stretch>
            <a:fillRect/>
          </a:stretch>
        </p:blipFill>
        <p:spPr>
          <a:xfrm>
            <a:off x="1324947" y="1186948"/>
            <a:ext cx="9048995" cy="4230303"/>
          </a:xfrm>
          <a:prstGeom prst="rect">
            <a:avLst/>
          </a:prstGeom>
        </p:spPr>
      </p:pic>
    </p:spTree>
    <p:extLst>
      <p:ext uri="{BB962C8B-B14F-4D97-AF65-F5344CB8AC3E}">
        <p14:creationId xmlns:p14="http://schemas.microsoft.com/office/powerpoint/2010/main" val="738146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1A4AF1A-E461-77B8-CA22-26BA4EE25E2E}"/>
              </a:ext>
            </a:extLst>
          </p:cNvPr>
          <p:cNvSpPr txBox="1">
            <a:spLocks/>
          </p:cNvSpPr>
          <p:nvPr/>
        </p:nvSpPr>
        <p:spPr>
          <a:xfrm>
            <a:off x="545840" y="1305977"/>
            <a:ext cx="10884159" cy="49299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2060"/>
                </a:solidFill>
                <a:latin typeface="Work Sans" pitchFamily="2" charset="0"/>
              </a:rPr>
              <a:t>The data structure name indicates itself that organizing the data in memory</a:t>
            </a:r>
          </a:p>
          <a:p>
            <a:endParaRPr lang="en-US" sz="2400" dirty="0">
              <a:solidFill>
                <a:srgbClr val="002060"/>
              </a:solidFill>
              <a:latin typeface="Work Sans" pitchFamily="2" charset="0"/>
            </a:endParaRPr>
          </a:p>
          <a:p>
            <a:r>
              <a:rPr lang="en-US" sz="2400" dirty="0">
                <a:solidFill>
                  <a:srgbClr val="002060"/>
                </a:solidFill>
                <a:latin typeface="Work Sans" pitchFamily="2" charset="0"/>
              </a:rPr>
              <a:t>The simple definition for the data structure is that </a:t>
            </a:r>
            <a:r>
              <a:rPr lang="en-US" sz="2400" dirty="0">
                <a:solidFill>
                  <a:srgbClr val="FF0000"/>
                </a:solidFill>
                <a:latin typeface="Work Sans" pitchFamily="2" charset="0"/>
              </a:rPr>
              <a:t>“different ways of storing data on your computer”</a:t>
            </a:r>
            <a:r>
              <a:rPr lang="en-US" sz="2400" dirty="0">
                <a:solidFill>
                  <a:srgbClr val="002060"/>
                </a:solidFill>
                <a:latin typeface="Work Sans" pitchFamily="2" charset="0"/>
              </a:rPr>
              <a:t> or </a:t>
            </a:r>
            <a:r>
              <a:rPr lang="en-US" sz="2400" dirty="0">
                <a:solidFill>
                  <a:srgbClr val="FF0000"/>
                </a:solidFill>
                <a:latin typeface="Work Sans" pitchFamily="2" charset="0"/>
              </a:rPr>
              <a:t>“the systematic way of representing and organizing your data”.</a:t>
            </a:r>
          </a:p>
        </p:txBody>
      </p:sp>
      <p:sp>
        <p:nvSpPr>
          <p:cNvPr id="6" name="Rectangle 5">
            <a:extLst>
              <a:ext uri="{FF2B5EF4-FFF2-40B4-BE49-F238E27FC236}">
                <a16:creationId xmlns:a16="http://schemas.microsoft.com/office/drawing/2014/main" id="{3B6BA793-4050-5976-2ECF-7303A04AD3BD}"/>
              </a:ext>
            </a:extLst>
          </p:cNvPr>
          <p:cNvSpPr/>
          <p:nvPr/>
        </p:nvSpPr>
        <p:spPr>
          <a:xfrm>
            <a:off x="397602" y="249630"/>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What is Data Structure ?</a:t>
            </a:r>
            <a:endParaRPr lang="fr-FR" sz="2800" b="1" kern="0" spc="-100" dirty="0">
              <a:solidFill>
                <a:schemeClr val="bg1">
                  <a:lumMod val="95000"/>
                  <a:lumOff val="5000"/>
                </a:schemeClr>
              </a:solidFill>
              <a:latin typeface="Arial" panose="020B0604020202020204" pitchFamily="34" charset="0"/>
            </a:endParaRPr>
          </a:p>
        </p:txBody>
      </p:sp>
      <p:pic>
        <p:nvPicPr>
          <p:cNvPr id="5" name="Picture 4">
            <a:extLst>
              <a:ext uri="{FF2B5EF4-FFF2-40B4-BE49-F238E27FC236}">
                <a16:creationId xmlns:a16="http://schemas.microsoft.com/office/drawing/2014/main" id="{4E3C69DC-B53D-C7AB-C3DE-B4A6D454EDBD}"/>
              </a:ext>
            </a:extLst>
          </p:cNvPr>
          <p:cNvPicPr>
            <a:picLocks noChangeAspect="1"/>
          </p:cNvPicPr>
          <p:nvPr/>
        </p:nvPicPr>
        <p:blipFill>
          <a:blip r:embed="rId3"/>
          <a:stretch>
            <a:fillRect/>
          </a:stretch>
        </p:blipFill>
        <p:spPr>
          <a:xfrm>
            <a:off x="2603241" y="3770968"/>
            <a:ext cx="6332764" cy="2806829"/>
          </a:xfrm>
          <a:prstGeom prst="rect">
            <a:avLst/>
          </a:prstGeom>
        </p:spPr>
      </p:pic>
    </p:spTree>
    <p:extLst>
      <p:ext uri="{BB962C8B-B14F-4D97-AF65-F5344CB8AC3E}">
        <p14:creationId xmlns:p14="http://schemas.microsoft.com/office/powerpoint/2010/main" val="3358843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2405E9-1646-5BF9-271D-00CE147DA19D}"/>
              </a:ext>
            </a:extLst>
          </p:cNvPr>
          <p:cNvPicPr>
            <a:picLocks noChangeAspect="1"/>
          </p:cNvPicPr>
          <p:nvPr/>
        </p:nvPicPr>
        <p:blipFill>
          <a:blip r:embed="rId3"/>
          <a:stretch>
            <a:fillRect/>
          </a:stretch>
        </p:blipFill>
        <p:spPr>
          <a:xfrm>
            <a:off x="1119673" y="999745"/>
            <a:ext cx="9668752" cy="4719920"/>
          </a:xfrm>
          <a:prstGeom prst="rect">
            <a:avLst/>
          </a:prstGeom>
        </p:spPr>
      </p:pic>
    </p:spTree>
    <p:extLst>
      <p:ext uri="{BB962C8B-B14F-4D97-AF65-F5344CB8AC3E}">
        <p14:creationId xmlns:p14="http://schemas.microsoft.com/office/powerpoint/2010/main" val="34613097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1C0663-73F7-9424-6356-124D6135A93D}"/>
              </a:ext>
            </a:extLst>
          </p:cNvPr>
          <p:cNvPicPr>
            <a:picLocks noChangeAspect="1"/>
          </p:cNvPicPr>
          <p:nvPr/>
        </p:nvPicPr>
        <p:blipFill>
          <a:blip r:embed="rId3"/>
          <a:stretch>
            <a:fillRect/>
          </a:stretch>
        </p:blipFill>
        <p:spPr>
          <a:xfrm>
            <a:off x="1551331" y="1119673"/>
            <a:ext cx="9181152" cy="4665307"/>
          </a:xfrm>
          <a:prstGeom prst="rect">
            <a:avLst/>
          </a:prstGeom>
        </p:spPr>
      </p:pic>
    </p:spTree>
    <p:extLst>
      <p:ext uri="{BB962C8B-B14F-4D97-AF65-F5344CB8AC3E}">
        <p14:creationId xmlns:p14="http://schemas.microsoft.com/office/powerpoint/2010/main" val="28401241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98120C-45B0-8852-D14E-7BC835498726}"/>
              </a:ext>
            </a:extLst>
          </p:cNvPr>
          <p:cNvPicPr>
            <a:picLocks noChangeAspect="1"/>
          </p:cNvPicPr>
          <p:nvPr/>
        </p:nvPicPr>
        <p:blipFill>
          <a:blip r:embed="rId3"/>
          <a:stretch>
            <a:fillRect/>
          </a:stretch>
        </p:blipFill>
        <p:spPr>
          <a:xfrm>
            <a:off x="1144565" y="979714"/>
            <a:ext cx="9921732" cy="4907902"/>
          </a:xfrm>
          <a:prstGeom prst="rect">
            <a:avLst/>
          </a:prstGeom>
        </p:spPr>
      </p:pic>
    </p:spTree>
    <p:extLst>
      <p:ext uri="{BB962C8B-B14F-4D97-AF65-F5344CB8AC3E}">
        <p14:creationId xmlns:p14="http://schemas.microsoft.com/office/powerpoint/2010/main" val="3629701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BF719E-3C11-33D5-CE56-68A304CD06F2}"/>
              </a:ext>
            </a:extLst>
          </p:cNvPr>
          <p:cNvPicPr>
            <a:picLocks noChangeAspect="1"/>
          </p:cNvPicPr>
          <p:nvPr/>
        </p:nvPicPr>
        <p:blipFill>
          <a:blip r:embed="rId3"/>
          <a:stretch>
            <a:fillRect/>
          </a:stretch>
        </p:blipFill>
        <p:spPr>
          <a:xfrm>
            <a:off x="1777227" y="1079638"/>
            <a:ext cx="8990300" cy="4698724"/>
          </a:xfrm>
          <a:prstGeom prst="rect">
            <a:avLst/>
          </a:prstGeom>
        </p:spPr>
      </p:pic>
    </p:spTree>
    <p:extLst>
      <p:ext uri="{BB962C8B-B14F-4D97-AF65-F5344CB8AC3E}">
        <p14:creationId xmlns:p14="http://schemas.microsoft.com/office/powerpoint/2010/main" val="10742620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866ED0-2D52-323A-CA94-F2FEF9FE22C3}"/>
              </a:ext>
            </a:extLst>
          </p:cNvPr>
          <p:cNvPicPr>
            <a:picLocks noChangeAspect="1"/>
          </p:cNvPicPr>
          <p:nvPr/>
        </p:nvPicPr>
        <p:blipFill>
          <a:blip r:embed="rId3"/>
          <a:stretch>
            <a:fillRect/>
          </a:stretch>
        </p:blipFill>
        <p:spPr>
          <a:xfrm>
            <a:off x="1690602" y="1194908"/>
            <a:ext cx="8810796" cy="4468183"/>
          </a:xfrm>
          <a:prstGeom prst="rect">
            <a:avLst/>
          </a:prstGeom>
        </p:spPr>
      </p:pic>
    </p:spTree>
    <p:extLst>
      <p:ext uri="{BB962C8B-B14F-4D97-AF65-F5344CB8AC3E}">
        <p14:creationId xmlns:p14="http://schemas.microsoft.com/office/powerpoint/2010/main" val="32058462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514240" y="464116"/>
            <a:ext cx="4710902" cy="430887"/>
          </a:xfrm>
          <a:prstGeom prst="rect">
            <a:avLst/>
          </a:prstGeom>
        </p:spPr>
        <p:txBody>
          <a:bodyPr wrap="square" lIns="0" tIns="0" rIns="0" bIns="0" anchor="b">
            <a:spAutoFit/>
          </a:bodyPr>
          <a:lstStyle/>
          <a:p>
            <a:pPr>
              <a:defRPr/>
            </a:pPr>
            <a:r>
              <a:rPr lang="fr-FR" sz="2800" b="1" kern="0" spc="-100" dirty="0">
                <a:solidFill>
                  <a:schemeClr val="bg1">
                    <a:lumMod val="95000"/>
                    <a:lumOff val="5000"/>
                  </a:schemeClr>
                </a:solidFill>
                <a:latin typeface="Arial" panose="020B0604020202020204" pitchFamily="34" charset="0"/>
              </a:rPr>
              <a:t>Stack</a:t>
            </a:r>
          </a:p>
        </p:txBody>
      </p:sp>
      <p:sp>
        <p:nvSpPr>
          <p:cNvPr id="8" name="TextBox 7">
            <a:extLst>
              <a:ext uri="{FF2B5EF4-FFF2-40B4-BE49-F238E27FC236}">
                <a16:creationId xmlns:a16="http://schemas.microsoft.com/office/drawing/2014/main" id="{4EBDF746-8DAE-2B49-5987-66FF31570E44}"/>
              </a:ext>
            </a:extLst>
          </p:cNvPr>
          <p:cNvSpPr txBox="1"/>
          <p:nvPr/>
        </p:nvSpPr>
        <p:spPr>
          <a:xfrm>
            <a:off x="514240" y="1231841"/>
            <a:ext cx="10617180" cy="1200329"/>
          </a:xfrm>
          <a:prstGeom prst="rect">
            <a:avLst/>
          </a:prstGeom>
          <a:noFill/>
        </p:spPr>
        <p:txBody>
          <a:bodyPr wrap="square">
            <a:spAutoFit/>
          </a:bodyPr>
          <a:lstStyle/>
          <a:p>
            <a:r>
              <a:rPr lang="en-US" sz="2400" dirty="0">
                <a:solidFill>
                  <a:srgbClr val="002060"/>
                </a:solidFill>
                <a:latin typeface="Work Sans" pitchFamily="2" charset="0"/>
              </a:rPr>
              <a:t>A stack is a </a:t>
            </a:r>
            <a:r>
              <a:rPr lang="en-US" sz="2400" b="1" dirty="0">
                <a:solidFill>
                  <a:srgbClr val="002060"/>
                </a:solidFill>
                <a:latin typeface="Work Sans" pitchFamily="2" charset="0"/>
              </a:rPr>
              <a:t>linear </a:t>
            </a:r>
            <a:r>
              <a:rPr lang="en-US" sz="2400" dirty="0">
                <a:solidFill>
                  <a:srgbClr val="002060"/>
                </a:solidFill>
                <a:latin typeface="Work Sans" pitchFamily="2" charset="0"/>
              </a:rPr>
              <a:t>data structure that follows the principle </a:t>
            </a:r>
            <a:r>
              <a:rPr lang="en-US" sz="2400" b="1" dirty="0">
                <a:solidFill>
                  <a:srgbClr val="002060"/>
                </a:solidFill>
                <a:latin typeface="Work Sans" pitchFamily="2" charset="0"/>
              </a:rPr>
              <a:t>of Last In First Out (LIFO). </a:t>
            </a:r>
            <a:r>
              <a:rPr lang="en-US" sz="2400" dirty="0">
                <a:solidFill>
                  <a:srgbClr val="002060"/>
                </a:solidFill>
                <a:latin typeface="Work Sans" pitchFamily="2" charset="0"/>
              </a:rPr>
              <a:t>This means the last element inserted inside the stack is removed first.</a:t>
            </a:r>
            <a:endParaRPr lang="en-IN" sz="2400" dirty="0">
              <a:solidFill>
                <a:srgbClr val="002060"/>
              </a:solidFill>
              <a:latin typeface="Work Sans" pitchFamily="2" charset="0"/>
            </a:endParaRPr>
          </a:p>
        </p:txBody>
      </p:sp>
      <p:pic>
        <p:nvPicPr>
          <p:cNvPr id="9" name="Picture 8">
            <a:extLst>
              <a:ext uri="{FF2B5EF4-FFF2-40B4-BE49-F238E27FC236}">
                <a16:creationId xmlns:a16="http://schemas.microsoft.com/office/drawing/2014/main" id="{73D78499-A5CF-D024-0D65-F6D09B612EDB}"/>
              </a:ext>
            </a:extLst>
          </p:cNvPr>
          <p:cNvPicPr>
            <a:picLocks noChangeAspect="1"/>
          </p:cNvPicPr>
          <p:nvPr/>
        </p:nvPicPr>
        <p:blipFill>
          <a:blip r:embed="rId3"/>
          <a:stretch>
            <a:fillRect/>
          </a:stretch>
        </p:blipFill>
        <p:spPr>
          <a:xfrm>
            <a:off x="2116688" y="2266950"/>
            <a:ext cx="7753350" cy="4591050"/>
          </a:xfrm>
          <a:prstGeom prst="rect">
            <a:avLst/>
          </a:prstGeom>
        </p:spPr>
      </p:pic>
    </p:spTree>
    <p:extLst>
      <p:ext uri="{BB962C8B-B14F-4D97-AF65-F5344CB8AC3E}">
        <p14:creationId xmlns:p14="http://schemas.microsoft.com/office/powerpoint/2010/main" val="11042470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19514" y="532206"/>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Stack Operations</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FEA433E-B9C9-9413-7E91-4485DF81A4DD}"/>
              </a:ext>
            </a:extLst>
          </p:cNvPr>
          <p:cNvSpPr txBox="1"/>
          <p:nvPr/>
        </p:nvSpPr>
        <p:spPr>
          <a:xfrm>
            <a:off x="977382" y="1905506"/>
            <a:ext cx="10182030" cy="3416320"/>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2060"/>
                </a:solidFill>
                <a:latin typeface="Work Sans" pitchFamily="2" charset="0"/>
              </a:rPr>
              <a:t>Push: Add an element to the top of a stack</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a:solidFill>
                  <a:srgbClr val="002060"/>
                </a:solidFill>
                <a:latin typeface="Work Sans" pitchFamily="2" charset="0"/>
              </a:rPr>
              <a:t>Pop: Remove an element from the top of a stack</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err="1">
                <a:solidFill>
                  <a:srgbClr val="002060"/>
                </a:solidFill>
                <a:latin typeface="Work Sans" pitchFamily="2" charset="0"/>
              </a:rPr>
              <a:t>IsEmpty</a:t>
            </a:r>
            <a:r>
              <a:rPr lang="en-US" sz="2400" dirty="0">
                <a:solidFill>
                  <a:srgbClr val="002060"/>
                </a:solidFill>
                <a:latin typeface="Work Sans" pitchFamily="2" charset="0"/>
              </a:rPr>
              <a:t>: Check if the stack is empty</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err="1">
                <a:solidFill>
                  <a:srgbClr val="002060"/>
                </a:solidFill>
                <a:latin typeface="Work Sans" pitchFamily="2" charset="0"/>
              </a:rPr>
              <a:t>IsFull</a:t>
            </a:r>
            <a:r>
              <a:rPr lang="en-US" sz="2400" dirty="0">
                <a:solidFill>
                  <a:srgbClr val="002060"/>
                </a:solidFill>
                <a:latin typeface="Work Sans" pitchFamily="2" charset="0"/>
              </a:rPr>
              <a:t>: Check if the stack is full</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a:solidFill>
                  <a:srgbClr val="002060"/>
                </a:solidFill>
                <a:latin typeface="Work Sans" pitchFamily="2" charset="0"/>
              </a:rPr>
              <a:t>Peek: Get the value of the top element without removing it</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21943658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19514" y="532206"/>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Stack Working</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F9C6CD8D-F74F-E2DD-0CB8-3DF094ABE93D}"/>
              </a:ext>
            </a:extLst>
          </p:cNvPr>
          <p:cNvPicPr>
            <a:picLocks noChangeAspect="1"/>
          </p:cNvPicPr>
          <p:nvPr/>
        </p:nvPicPr>
        <p:blipFill>
          <a:blip r:embed="rId3"/>
          <a:stretch>
            <a:fillRect/>
          </a:stretch>
        </p:blipFill>
        <p:spPr>
          <a:xfrm>
            <a:off x="1194318" y="1525470"/>
            <a:ext cx="9501673" cy="4800324"/>
          </a:xfrm>
          <a:prstGeom prst="rect">
            <a:avLst/>
          </a:prstGeom>
        </p:spPr>
      </p:pic>
    </p:spTree>
    <p:extLst>
      <p:ext uri="{BB962C8B-B14F-4D97-AF65-F5344CB8AC3E}">
        <p14:creationId xmlns:p14="http://schemas.microsoft.com/office/powerpoint/2010/main" val="21511411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440288" y="289610"/>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Stack Applications</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5A92C505-CB86-2C0C-7D1F-E5970BFB0848}"/>
              </a:ext>
            </a:extLst>
          </p:cNvPr>
          <p:cNvSpPr txBox="1"/>
          <p:nvPr/>
        </p:nvSpPr>
        <p:spPr>
          <a:xfrm>
            <a:off x="110072" y="1166325"/>
            <a:ext cx="11971856" cy="5324535"/>
          </a:xfrm>
          <a:prstGeom prst="rect">
            <a:avLst/>
          </a:prstGeom>
          <a:noFill/>
        </p:spPr>
        <p:txBody>
          <a:bodyPr wrap="square">
            <a:spAutoFit/>
          </a:bodyPr>
          <a:lstStyle/>
          <a:p>
            <a:pPr marL="342900" indent="-342900">
              <a:buFont typeface="Arial" panose="020B0604020202020204" pitchFamily="34" charset="0"/>
              <a:buChar char="•"/>
            </a:pPr>
            <a:r>
              <a:rPr kumimoji="0" lang="en-US" sz="2000" b="1"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Function Call Management:  </a:t>
            </a:r>
            <a:r>
              <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	Stacks are used to keep track of function calls in programs. When a function is called, its context (variables, return address, etc.) is pushed onto the stack. When the function returns, its context is popped from the stack.</a:t>
            </a:r>
          </a:p>
          <a:p>
            <a:pPr marL="342900" indent="-342900">
              <a:buFont typeface="Arial" panose="020B0604020202020204" pitchFamily="34" charset="0"/>
              <a:buChar char="•"/>
            </a:pPr>
            <a:endPar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endParaRPr>
          </a:p>
          <a:p>
            <a:pPr marL="342900" indent="-342900">
              <a:buFont typeface="Arial" panose="020B0604020202020204" pitchFamily="34" charset="0"/>
              <a:buChar char="•"/>
            </a:pPr>
            <a:r>
              <a:rPr kumimoji="0" lang="en-US" sz="2000" b="1"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Expression Evaluation:	</a:t>
            </a:r>
            <a:r>
              <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	Stacks are used to evaluate expressions, particularly infix expressions (e.g., arithmetic expressions). You can convert infix expressions to postfix or prefix notation and then use a stack to evaluate them.</a:t>
            </a:r>
          </a:p>
          <a:p>
            <a:pPr marL="342900" indent="-342900">
              <a:buFont typeface="Arial" panose="020B0604020202020204" pitchFamily="34" charset="0"/>
              <a:buChar char="•"/>
            </a:pPr>
            <a:endPar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endParaRPr>
          </a:p>
          <a:p>
            <a:pPr marL="342900" indent="-342900">
              <a:buFont typeface="Arial" panose="020B0604020202020204" pitchFamily="34" charset="0"/>
              <a:buChar char="•"/>
            </a:pPr>
            <a:r>
              <a:rPr kumimoji="0" lang="en-US" sz="2000" b="1"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Undo and Redo Functionality:</a:t>
            </a:r>
            <a:r>
              <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	Stacks can be used to implement undo and redo functionality in applications, allowing users to revert changes and then reapply them.</a:t>
            </a:r>
          </a:p>
          <a:p>
            <a:pPr marL="342900" indent="-342900">
              <a:buFont typeface="Arial" panose="020B0604020202020204" pitchFamily="34" charset="0"/>
              <a:buChar char="•"/>
            </a:pPr>
            <a:endPar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endParaRPr>
          </a:p>
          <a:p>
            <a:pPr marL="342900" indent="-342900">
              <a:buFont typeface="Arial" panose="020B0604020202020204" pitchFamily="34" charset="0"/>
              <a:buChar char="•"/>
            </a:pPr>
            <a:r>
              <a:rPr kumimoji="0" lang="en-US" sz="2000" b="1"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Browser History:   </a:t>
            </a:r>
            <a:r>
              <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	Web browsers use stacks to keep track of the pages visited. Each new page visited is pushed onto the stack, and going back (back button) pops pages from the stack.</a:t>
            </a:r>
          </a:p>
          <a:p>
            <a:pPr marL="342900" indent="-342900">
              <a:buFont typeface="Arial" panose="020B0604020202020204" pitchFamily="34" charset="0"/>
              <a:buChar char="•"/>
            </a:pPr>
            <a:endPar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endParaRPr>
          </a:p>
          <a:p>
            <a:pPr marL="342900" indent="-342900">
              <a:buFont typeface="Arial" panose="020B0604020202020204" pitchFamily="34" charset="0"/>
              <a:buChar char="•"/>
            </a:pPr>
            <a:r>
              <a:rPr kumimoji="0" lang="en-US" sz="2000" b="1"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Parsing and Syntax Analysis:   </a:t>
            </a:r>
            <a:r>
              <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Stacks are used in parsing and syntax analysis during the compilation of programming languages. They help in tracking the structure of expressions and code blocks.</a:t>
            </a:r>
          </a:p>
        </p:txBody>
      </p:sp>
    </p:spTree>
    <p:extLst>
      <p:ext uri="{BB962C8B-B14F-4D97-AF65-F5344CB8AC3E}">
        <p14:creationId xmlns:p14="http://schemas.microsoft.com/office/powerpoint/2010/main" val="22955269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440288" y="289610"/>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Stack Applications</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3CD2DC44-B9AD-84A8-7E31-2EB1CC226258}"/>
              </a:ext>
            </a:extLst>
          </p:cNvPr>
          <p:cNvPicPr>
            <a:picLocks noChangeAspect="1"/>
          </p:cNvPicPr>
          <p:nvPr/>
        </p:nvPicPr>
        <p:blipFill>
          <a:blip r:embed="rId3"/>
          <a:stretch>
            <a:fillRect/>
          </a:stretch>
        </p:blipFill>
        <p:spPr>
          <a:xfrm>
            <a:off x="731955" y="1114480"/>
            <a:ext cx="10862886" cy="5453910"/>
          </a:xfrm>
          <a:prstGeom prst="rect">
            <a:avLst/>
          </a:prstGeom>
        </p:spPr>
      </p:pic>
    </p:spTree>
    <p:extLst>
      <p:ext uri="{BB962C8B-B14F-4D97-AF65-F5344CB8AC3E}">
        <p14:creationId xmlns:p14="http://schemas.microsoft.com/office/powerpoint/2010/main" val="42759886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CAAFD5-57BF-7953-E0B5-42DABECCB3ED}"/>
              </a:ext>
            </a:extLst>
          </p:cNvPr>
          <p:cNvSpPr/>
          <p:nvPr/>
        </p:nvSpPr>
        <p:spPr>
          <a:xfrm>
            <a:off x="490384" y="60208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What is Algorithm ?</a:t>
            </a:r>
            <a:endParaRPr lang="fr-FR" sz="2800" b="1" kern="0" spc="-100" dirty="0">
              <a:solidFill>
                <a:schemeClr val="bg1">
                  <a:lumMod val="95000"/>
                  <a:lumOff val="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C487BC2D-FEEB-DA52-4AEE-C84B480A25C6}"/>
              </a:ext>
            </a:extLst>
          </p:cNvPr>
          <p:cNvSpPr txBox="1"/>
          <p:nvPr/>
        </p:nvSpPr>
        <p:spPr>
          <a:xfrm>
            <a:off x="809430" y="1605065"/>
            <a:ext cx="10807181"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An algorithm is a set of well-defined instructions to solve a particular problem. It takes a set of input(s) and produces the desired output</a:t>
            </a:r>
            <a:endParaRPr lang="en-IN" sz="2400" dirty="0">
              <a:solidFill>
                <a:srgbClr val="002060"/>
              </a:solidFill>
              <a:latin typeface="Work Sans" pitchFamily="2" charset="0"/>
            </a:endParaRPr>
          </a:p>
        </p:txBody>
      </p:sp>
      <p:sp>
        <p:nvSpPr>
          <p:cNvPr id="10" name="TextBox 9">
            <a:extLst>
              <a:ext uri="{FF2B5EF4-FFF2-40B4-BE49-F238E27FC236}">
                <a16:creationId xmlns:a16="http://schemas.microsoft.com/office/drawing/2014/main" id="{D7DA559C-1FB1-1FD2-FFC7-E4F139D0603F}"/>
              </a:ext>
            </a:extLst>
          </p:cNvPr>
          <p:cNvSpPr txBox="1"/>
          <p:nvPr/>
        </p:nvSpPr>
        <p:spPr>
          <a:xfrm>
            <a:off x="3589954" y="3116592"/>
            <a:ext cx="6097554" cy="3139321"/>
          </a:xfrm>
          <a:prstGeom prst="rect">
            <a:avLst/>
          </a:prstGeom>
          <a:noFill/>
        </p:spPr>
        <p:txBody>
          <a:bodyPr wrap="square">
            <a:spAutoFit/>
          </a:bodyPr>
          <a:lstStyle/>
          <a:p>
            <a:r>
              <a:rPr lang="en-US" dirty="0">
                <a:solidFill>
                  <a:srgbClr val="002060"/>
                </a:solidFill>
              </a:rPr>
              <a:t>Step 1: Start</a:t>
            </a:r>
          </a:p>
          <a:p>
            <a:r>
              <a:rPr lang="en-US" dirty="0">
                <a:solidFill>
                  <a:srgbClr val="002060"/>
                </a:solidFill>
              </a:rPr>
              <a:t>Step 2: Declare variables n, factorial and </a:t>
            </a:r>
            <a:r>
              <a:rPr lang="en-US" dirty="0" err="1">
                <a:solidFill>
                  <a:srgbClr val="002060"/>
                </a:solidFill>
              </a:rPr>
              <a:t>i</a:t>
            </a:r>
            <a:r>
              <a:rPr lang="en-US" dirty="0">
                <a:solidFill>
                  <a:srgbClr val="002060"/>
                </a:solidFill>
              </a:rPr>
              <a:t>.</a:t>
            </a:r>
          </a:p>
          <a:p>
            <a:r>
              <a:rPr lang="en-US" dirty="0">
                <a:solidFill>
                  <a:srgbClr val="002060"/>
                </a:solidFill>
              </a:rPr>
              <a:t>Step 3: Initialize variables</a:t>
            </a:r>
          </a:p>
          <a:p>
            <a:r>
              <a:rPr lang="en-US" dirty="0">
                <a:solidFill>
                  <a:srgbClr val="002060"/>
                </a:solidFill>
              </a:rPr>
              <a:t>          factorial ← 1</a:t>
            </a:r>
          </a:p>
          <a:p>
            <a:r>
              <a:rPr lang="en-US" dirty="0">
                <a:solidFill>
                  <a:srgbClr val="002060"/>
                </a:solidFill>
              </a:rPr>
              <a:t>          </a:t>
            </a:r>
            <a:r>
              <a:rPr lang="en-US" dirty="0" err="1">
                <a:solidFill>
                  <a:srgbClr val="002060"/>
                </a:solidFill>
              </a:rPr>
              <a:t>i</a:t>
            </a:r>
            <a:r>
              <a:rPr lang="en-US" dirty="0">
                <a:solidFill>
                  <a:srgbClr val="002060"/>
                </a:solidFill>
              </a:rPr>
              <a:t> ← 1</a:t>
            </a:r>
          </a:p>
          <a:p>
            <a:r>
              <a:rPr lang="en-US" dirty="0">
                <a:solidFill>
                  <a:srgbClr val="002060"/>
                </a:solidFill>
              </a:rPr>
              <a:t>Step 4: Read value of n</a:t>
            </a:r>
          </a:p>
          <a:p>
            <a:r>
              <a:rPr lang="en-US" dirty="0">
                <a:solidFill>
                  <a:srgbClr val="002060"/>
                </a:solidFill>
              </a:rPr>
              <a:t>Step 5: Repeat the steps until </a:t>
            </a:r>
            <a:r>
              <a:rPr lang="en-US" dirty="0" err="1">
                <a:solidFill>
                  <a:srgbClr val="002060"/>
                </a:solidFill>
              </a:rPr>
              <a:t>i</a:t>
            </a:r>
            <a:r>
              <a:rPr lang="en-US" dirty="0">
                <a:solidFill>
                  <a:srgbClr val="002060"/>
                </a:solidFill>
              </a:rPr>
              <a:t> = n</a:t>
            </a:r>
          </a:p>
          <a:p>
            <a:r>
              <a:rPr lang="en-US" dirty="0">
                <a:solidFill>
                  <a:srgbClr val="002060"/>
                </a:solidFill>
              </a:rPr>
              <a:t>     5.1: factorial ← factorial*</a:t>
            </a:r>
            <a:r>
              <a:rPr lang="en-US" dirty="0" err="1">
                <a:solidFill>
                  <a:srgbClr val="002060"/>
                </a:solidFill>
              </a:rPr>
              <a:t>i</a:t>
            </a:r>
            <a:endParaRPr lang="en-US" dirty="0">
              <a:solidFill>
                <a:srgbClr val="002060"/>
              </a:solidFill>
            </a:endParaRPr>
          </a:p>
          <a:p>
            <a:r>
              <a:rPr lang="en-US" dirty="0">
                <a:solidFill>
                  <a:srgbClr val="002060"/>
                </a:solidFill>
              </a:rPr>
              <a:t>     5.2: </a:t>
            </a:r>
            <a:r>
              <a:rPr lang="en-US" dirty="0" err="1">
                <a:solidFill>
                  <a:srgbClr val="002060"/>
                </a:solidFill>
              </a:rPr>
              <a:t>i</a:t>
            </a:r>
            <a:r>
              <a:rPr lang="en-US" dirty="0">
                <a:solidFill>
                  <a:srgbClr val="002060"/>
                </a:solidFill>
              </a:rPr>
              <a:t> ← i+1</a:t>
            </a:r>
          </a:p>
          <a:p>
            <a:r>
              <a:rPr lang="en-US" dirty="0">
                <a:solidFill>
                  <a:srgbClr val="002060"/>
                </a:solidFill>
              </a:rPr>
              <a:t>Step 6: Display factorial</a:t>
            </a:r>
          </a:p>
          <a:p>
            <a:r>
              <a:rPr lang="en-US" dirty="0">
                <a:solidFill>
                  <a:srgbClr val="002060"/>
                </a:solidFill>
              </a:rPr>
              <a:t>Step 7: Stop</a:t>
            </a:r>
            <a:endParaRPr lang="en-IN" dirty="0">
              <a:solidFill>
                <a:srgbClr val="002060"/>
              </a:solidFill>
            </a:endParaRPr>
          </a:p>
        </p:txBody>
      </p:sp>
    </p:spTree>
    <p:extLst>
      <p:ext uri="{BB962C8B-B14F-4D97-AF65-F5344CB8AC3E}">
        <p14:creationId xmlns:p14="http://schemas.microsoft.com/office/powerpoint/2010/main" val="188257223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514240" y="464116"/>
            <a:ext cx="4710902" cy="430887"/>
          </a:xfrm>
          <a:prstGeom prst="rect">
            <a:avLst/>
          </a:prstGeom>
        </p:spPr>
        <p:txBody>
          <a:bodyPr wrap="square" lIns="0" tIns="0" rIns="0" bIns="0" anchor="b">
            <a:spAutoFit/>
          </a:bodyPr>
          <a:lstStyle/>
          <a:p>
            <a:pPr>
              <a:defRPr/>
            </a:pPr>
            <a:r>
              <a:rPr lang="fr-FR" sz="2800" b="1" kern="0" spc="-100" dirty="0">
                <a:solidFill>
                  <a:schemeClr val="bg1">
                    <a:lumMod val="95000"/>
                    <a:lumOff val="5000"/>
                  </a:schemeClr>
                </a:solidFill>
                <a:latin typeface="Arial" panose="020B0604020202020204" pitchFamily="34" charset="0"/>
              </a:rPr>
              <a:t>Queue</a:t>
            </a:r>
          </a:p>
        </p:txBody>
      </p:sp>
      <p:sp>
        <p:nvSpPr>
          <p:cNvPr id="8" name="TextBox 7">
            <a:extLst>
              <a:ext uri="{FF2B5EF4-FFF2-40B4-BE49-F238E27FC236}">
                <a16:creationId xmlns:a16="http://schemas.microsoft.com/office/drawing/2014/main" id="{4EBDF746-8DAE-2B49-5987-66FF31570E44}"/>
              </a:ext>
            </a:extLst>
          </p:cNvPr>
          <p:cNvSpPr txBox="1"/>
          <p:nvPr/>
        </p:nvSpPr>
        <p:spPr>
          <a:xfrm>
            <a:off x="514240" y="1231841"/>
            <a:ext cx="10617180" cy="1200329"/>
          </a:xfrm>
          <a:prstGeom prst="rect">
            <a:avLst/>
          </a:prstGeom>
          <a:noFill/>
        </p:spPr>
        <p:txBody>
          <a:bodyPr wrap="square">
            <a:spAutoFit/>
          </a:bodyPr>
          <a:lstStyle/>
          <a:p>
            <a:r>
              <a:rPr lang="en-US" sz="2400" dirty="0">
                <a:solidFill>
                  <a:srgbClr val="002060"/>
                </a:solidFill>
                <a:latin typeface="Work Sans" pitchFamily="2" charset="0"/>
              </a:rPr>
              <a:t>A queue is a </a:t>
            </a:r>
            <a:r>
              <a:rPr lang="en-US" sz="2400" b="1" dirty="0">
                <a:solidFill>
                  <a:srgbClr val="002060"/>
                </a:solidFill>
                <a:latin typeface="Work Sans" pitchFamily="2" charset="0"/>
              </a:rPr>
              <a:t>linear </a:t>
            </a:r>
            <a:r>
              <a:rPr lang="en-US" sz="2400" dirty="0">
                <a:solidFill>
                  <a:srgbClr val="002060"/>
                </a:solidFill>
                <a:latin typeface="Work Sans" pitchFamily="2" charset="0"/>
              </a:rPr>
              <a:t>data structure that follows the principle </a:t>
            </a:r>
            <a:r>
              <a:rPr lang="en-US" sz="2400" b="1" dirty="0">
                <a:solidFill>
                  <a:srgbClr val="002060"/>
                </a:solidFill>
                <a:latin typeface="Work Sans" pitchFamily="2" charset="0"/>
              </a:rPr>
              <a:t>of First In First Out (FIFO). </a:t>
            </a:r>
            <a:r>
              <a:rPr lang="en-US" sz="2400" dirty="0">
                <a:solidFill>
                  <a:srgbClr val="002060"/>
                </a:solidFill>
                <a:latin typeface="Work Sans" pitchFamily="2" charset="0"/>
              </a:rPr>
              <a:t>This means the first element inserted inside the queue is removed first.</a:t>
            </a:r>
            <a:endParaRPr lang="en-IN" sz="24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F4CA690D-B356-972A-B36D-1C131D1A0419}"/>
              </a:ext>
            </a:extLst>
          </p:cNvPr>
          <p:cNvPicPr>
            <a:picLocks noChangeAspect="1"/>
          </p:cNvPicPr>
          <p:nvPr/>
        </p:nvPicPr>
        <p:blipFill>
          <a:blip r:embed="rId3"/>
          <a:stretch>
            <a:fillRect/>
          </a:stretch>
        </p:blipFill>
        <p:spPr>
          <a:xfrm>
            <a:off x="514240" y="3270379"/>
            <a:ext cx="11296262" cy="1755339"/>
          </a:xfrm>
          <a:prstGeom prst="rect">
            <a:avLst/>
          </a:prstGeom>
        </p:spPr>
      </p:pic>
    </p:spTree>
    <p:extLst>
      <p:ext uri="{BB962C8B-B14F-4D97-AF65-F5344CB8AC3E}">
        <p14:creationId xmlns:p14="http://schemas.microsoft.com/office/powerpoint/2010/main" val="34040453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19514" y="532206"/>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Queue Operations</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FEA433E-B9C9-9413-7E91-4485DF81A4DD}"/>
              </a:ext>
            </a:extLst>
          </p:cNvPr>
          <p:cNvSpPr txBox="1"/>
          <p:nvPr/>
        </p:nvSpPr>
        <p:spPr>
          <a:xfrm>
            <a:off x="977381" y="1905506"/>
            <a:ext cx="10433957" cy="3416320"/>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2060"/>
                </a:solidFill>
                <a:latin typeface="Work Sans" pitchFamily="2" charset="0"/>
              </a:rPr>
              <a:t>Enqueue: Add an element to the end of the queue</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a:solidFill>
                  <a:srgbClr val="002060"/>
                </a:solidFill>
                <a:latin typeface="Work Sans" pitchFamily="2" charset="0"/>
              </a:rPr>
              <a:t>Dequeue: Remove an element from the front of the queue</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err="1">
                <a:solidFill>
                  <a:srgbClr val="002060"/>
                </a:solidFill>
                <a:latin typeface="Work Sans" pitchFamily="2" charset="0"/>
              </a:rPr>
              <a:t>IsEmpty</a:t>
            </a:r>
            <a:r>
              <a:rPr lang="en-US" sz="2400" dirty="0">
                <a:solidFill>
                  <a:srgbClr val="002060"/>
                </a:solidFill>
                <a:latin typeface="Work Sans" pitchFamily="2" charset="0"/>
              </a:rPr>
              <a:t>: Check if the queue is empty</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err="1">
                <a:solidFill>
                  <a:srgbClr val="002060"/>
                </a:solidFill>
                <a:latin typeface="Work Sans" pitchFamily="2" charset="0"/>
              </a:rPr>
              <a:t>IsFull</a:t>
            </a:r>
            <a:r>
              <a:rPr lang="en-US" sz="2400" dirty="0">
                <a:solidFill>
                  <a:srgbClr val="002060"/>
                </a:solidFill>
                <a:latin typeface="Work Sans" pitchFamily="2" charset="0"/>
              </a:rPr>
              <a:t>: Check if the queue is full</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a:solidFill>
                  <a:srgbClr val="002060"/>
                </a:solidFill>
                <a:latin typeface="Work Sans" pitchFamily="2" charset="0"/>
              </a:rPr>
              <a:t>Peek: Get the value of the front of the queue without removing it</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14566810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19514" y="532206"/>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Working of Queue</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5E984F41-7F66-6BCF-D33F-A9A06C207CE0}"/>
              </a:ext>
            </a:extLst>
          </p:cNvPr>
          <p:cNvPicPr>
            <a:picLocks noChangeAspect="1"/>
          </p:cNvPicPr>
          <p:nvPr/>
        </p:nvPicPr>
        <p:blipFill>
          <a:blip r:embed="rId3"/>
          <a:stretch>
            <a:fillRect/>
          </a:stretch>
        </p:blipFill>
        <p:spPr>
          <a:xfrm>
            <a:off x="5967938" y="83976"/>
            <a:ext cx="4155776" cy="6858000"/>
          </a:xfrm>
          <a:prstGeom prst="rect">
            <a:avLst/>
          </a:prstGeom>
        </p:spPr>
      </p:pic>
    </p:spTree>
    <p:extLst>
      <p:ext uri="{BB962C8B-B14F-4D97-AF65-F5344CB8AC3E}">
        <p14:creationId xmlns:p14="http://schemas.microsoft.com/office/powerpoint/2010/main" val="11906124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19514" y="532206"/>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Types of Queue</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FEA433E-B9C9-9413-7E91-4485DF81A4DD}"/>
              </a:ext>
            </a:extLst>
          </p:cNvPr>
          <p:cNvSpPr txBox="1"/>
          <p:nvPr/>
        </p:nvSpPr>
        <p:spPr>
          <a:xfrm>
            <a:off x="977381" y="1905506"/>
            <a:ext cx="10433957"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2060"/>
                </a:solidFill>
                <a:latin typeface="Work Sans" pitchFamily="2" charset="0"/>
              </a:rPr>
              <a:t>Circular Queue</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a:solidFill>
                  <a:srgbClr val="002060"/>
                </a:solidFill>
                <a:latin typeface="Work Sans" pitchFamily="2" charset="0"/>
              </a:rPr>
              <a:t>Priority Queue</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a:solidFill>
                  <a:srgbClr val="002060"/>
                </a:solidFill>
                <a:latin typeface="Work Sans" pitchFamily="2" charset="0"/>
              </a:rPr>
              <a:t>Double Ended Queue</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14300028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486249" y="429569"/>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Applications Of Queue</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FEA433E-B9C9-9413-7E91-4485DF81A4DD}"/>
              </a:ext>
            </a:extLst>
          </p:cNvPr>
          <p:cNvSpPr txBox="1"/>
          <p:nvPr/>
        </p:nvSpPr>
        <p:spPr>
          <a:xfrm>
            <a:off x="408214" y="1165452"/>
            <a:ext cx="11783786" cy="5632311"/>
          </a:xfrm>
          <a:prstGeom prst="rect">
            <a:avLst/>
          </a:prstGeom>
          <a:noFill/>
        </p:spPr>
        <p:txBody>
          <a:bodyPr wrap="square">
            <a:spAutoFit/>
          </a:bodyPr>
          <a:lstStyle/>
          <a:p>
            <a:pPr marL="285750" indent="-285750">
              <a:buFont typeface="Arial" panose="020B0604020202020204" pitchFamily="34" charset="0"/>
              <a:buChar char="•"/>
            </a:pPr>
            <a:r>
              <a:rPr lang="en-US" sz="2400" b="1" dirty="0">
                <a:solidFill>
                  <a:srgbClr val="002060"/>
                </a:solidFill>
                <a:latin typeface="Work Sans" pitchFamily="2" charset="0"/>
              </a:rPr>
              <a:t>Task Scheduling: </a:t>
            </a:r>
            <a:r>
              <a:rPr lang="en-US" sz="2400" dirty="0">
                <a:solidFill>
                  <a:srgbClr val="002060"/>
                </a:solidFill>
                <a:latin typeface="Work Sans" pitchFamily="2" charset="0"/>
              </a:rPr>
              <a:t>Queues can be used to schedule tasks based on priority or the order in which they were received.</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b="1" dirty="0">
                <a:solidFill>
                  <a:srgbClr val="002060"/>
                </a:solidFill>
                <a:latin typeface="Work Sans" pitchFamily="2" charset="0"/>
              </a:rPr>
              <a:t>Resource Allocation: </a:t>
            </a:r>
            <a:r>
              <a:rPr lang="en-US" sz="2400" dirty="0">
                <a:solidFill>
                  <a:srgbClr val="002060"/>
                </a:solidFill>
                <a:latin typeface="Work Sans" pitchFamily="2" charset="0"/>
              </a:rPr>
              <a:t>Queues can be used to manage and allocate resources, such as printers or CPU processing time.</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a:solidFill>
                  <a:srgbClr val="002060"/>
                </a:solidFill>
                <a:latin typeface="Work Sans" pitchFamily="2" charset="0"/>
              </a:rPr>
              <a:t> </a:t>
            </a:r>
            <a:r>
              <a:rPr lang="en-US" sz="2400" b="1" dirty="0">
                <a:solidFill>
                  <a:srgbClr val="002060"/>
                </a:solidFill>
                <a:latin typeface="Work Sans" pitchFamily="2" charset="0"/>
              </a:rPr>
              <a:t>Batch Processing: </a:t>
            </a:r>
            <a:r>
              <a:rPr lang="en-US" sz="2400" dirty="0">
                <a:solidFill>
                  <a:srgbClr val="002060"/>
                </a:solidFill>
                <a:latin typeface="Work Sans" pitchFamily="2" charset="0"/>
              </a:rPr>
              <a:t>Queues can be used to handle batch processing jobs, such as data analysis or image rendering.</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dirty="0">
                <a:solidFill>
                  <a:srgbClr val="002060"/>
                </a:solidFill>
                <a:latin typeface="Work Sans" pitchFamily="2" charset="0"/>
              </a:rPr>
              <a:t> </a:t>
            </a:r>
            <a:r>
              <a:rPr lang="en-US" sz="2400" b="1" dirty="0">
                <a:solidFill>
                  <a:srgbClr val="002060"/>
                </a:solidFill>
                <a:latin typeface="Work Sans" pitchFamily="2" charset="0"/>
              </a:rPr>
              <a:t>Message Buffering: </a:t>
            </a:r>
            <a:r>
              <a:rPr lang="en-US" sz="2400" dirty="0">
                <a:solidFill>
                  <a:srgbClr val="002060"/>
                </a:solidFill>
                <a:latin typeface="Work Sans" pitchFamily="2" charset="0"/>
              </a:rPr>
              <a:t>Queues can be used to buffer messages in communication systems, such as message queues in messaging systems or buffers in computer networks.</a:t>
            </a:r>
          </a:p>
          <a:p>
            <a:pPr marL="285750" indent="-285750">
              <a:buFont typeface="Arial" panose="020B0604020202020204" pitchFamily="34" charset="0"/>
              <a:buChar char="•"/>
            </a:pPr>
            <a:endParaRPr lang="en-US" sz="2400" dirty="0">
              <a:solidFill>
                <a:srgbClr val="002060"/>
              </a:solidFill>
              <a:latin typeface="Work Sans" pitchFamily="2" charset="0"/>
            </a:endParaRPr>
          </a:p>
          <a:p>
            <a:pPr marL="285750" indent="-285750">
              <a:buFont typeface="Arial" panose="020B0604020202020204" pitchFamily="34" charset="0"/>
              <a:buChar char="•"/>
            </a:pPr>
            <a:r>
              <a:rPr lang="en-US" sz="2400" b="1" dirty="0">
                <a:solidFill>
                  <a:srgbClr val="002060"/>
                </a:solidFill>
                <a:latin typeface="Work Sans" pitchFamily="2" charset="0"/>
              </a:rPr>
              <a:t>Event Handling: </a:t>
            </a:r>
            <a:r>
              <a:rPr lang="en-US" sz="2400" dirty="0">
                <a:solidFill>
                  <a:srgbClr val="002060"/>
                </a:solidFill>
                <a:latin typeface="Work Sans" pitchFamily="2" charset="0"/>
              </a:rPr>
              <a:t>Queues can be used to handle events in event-driven systems, such as GUI applications or simulation systems.</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129054035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532902" y="364256"/>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Linear Search Algorithm</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EB551557-5102-2BD9-654A-41ECDEBA30A6}"/>
              </a:ext>
            </a:extLst>
          </p:cNvPr>
          <p:cNvPicPr>
            <a:picLocks noChangeAspect="1"/>
          </p:cNvPicPr>
          <p:nvPr/>
        </p:nvPicPr>
        <p:blipFill>
          <a:blip r:embed="rId3"/>
          <a:stretch>
            <a:fillRect/>
          </a:stretch>
        </p:blipFill>
        <p:spPr>
          <a:xfrm>
            <a:off x="1774371" y="1444107"/>
            <a:ext cx="3581400" cy="5238750"/>
          </a:xfrm>
          <a:prstGeom prst="rect">
            <a:avLst/>
          </a:prstGeom>
        </p:spPr>
      </p:pic>
      <p:graphicFrame>
        <p:nvGraphicFramePr>
          <p:cNvPr id="3" name="Table 2">
            <a:extLst>
              <a:ext uri="{FF2B5EF4-FFF2-40B4-BE49-F238E27FC236}">
                <a16:creationId xmlns:a16="http://schemas.microsoft.com/office/drawing/2014/main" id="{76BD00F2-C091-18F9-9EB5-75ED90EC668D}"/>
              </a:ext>
            </a:extLst>
          </p:cNvPr>
          <p:cNvGraphicFramePr>
            <a:graphicFrameLocks noGrp="1"/>
          </p:cNvGraphicFramePr>
          <p:nvPr>
            <p:extLst>
              <p:ext uri="{D42A27DB-BD31-4B8C-83A1-F6EECF244321}">
                <p14:modId xmlns:p14="http://schemas.microsoft.com/office/powerpoint/2010/main" val="2367402806"/>
              </p:ext>
            </p:extLst>
          </p:nvPr>
        </p:nvGraphicFramePr>
        <p:xfrm>
          <a:off x="6725815" y="1557295"/>
          <a:ext cx="4610879" cy="1584960"/>
        </p:xfrm>
        <a:graphic>
          <a:graphicData uri="http://schemas.openxmlformats.org/drawingml/2006/table">
            <a:tbl>
              <a:tblPr/>
              <a:tblGrid>
                <a:gridCol w="1866149">
                  <a:extLst>
                    <a:ext uri="{9D8B030D-6E8A-4147-A177-3AD203B41FA5}">
                      <a16:colId xmlns:a16="http://schemas.microsoft.com/office/drawing/2014/main" val="4138468923"/>
                    </a:ext>
                  </a:extLst>
                </a:gridCol>
                <a:gridCol w="2744730">
                  <a:extLst>
                    <a:ext uri="{9D8B030D-6E8A-4147-A177-3AD203B41FA5}">
                      <a16:colId xmlns:a16="http://schemas.microsoft.com/office/drawing/2014/main" val="259659904"/>
                    </a:ext>
                  </a:extLst>
                </a:gridCol>
              </a:tblGrid>
              <a:tr h="0">
                <a:tc>
                  <a:txBody>
                    <a:bodyPr/>
                    <a:lstStyle/>
                    <a:p>
                      <a:pPr fontAlgn="t"/>
                      <a:r>
                        <a:rPr lang="en-IN" b="1">
                          <a:solidFill>
                            <a:srgbClr val="002060"/>
                          </a:solidFill>
                          <a:effectLst/>
                        </a:rPr>
                        <a:t>Case</a:t>
                      </a:r>
                      <a:endParaRPr lang="en-IN">
                        <a:solidFill>
                          <a:srgbClr val="002060"/>
                        </a:solidFill>
                        <a:effectLst/>
                      </a:endParaRP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a:noFill/>
                    </a:lnT>
                    <a:lnB w="3810" cap="flat" cmpd="sng" algn="ctr">
                      <a:solidFill>
                        <a:srgbClr val="444444"/>
                      </a:solidFill>
                      <a:prstDash val="solid"/>
                      <a:round/>
                      <a:headEnd type="none" w="med" len="med"/>
                      <a:tailEnd type="none" w="med" len="med"/>
                    </a:lnB>
                    <a:solidFill>
                      <a:srgbClr val="F1EDFF"/>
                    </a:solidFill>
                  </a:tcPr>
                </a:tc>
                <a:tc>
                  <a:txBody>
                    <a:bodyPr/>
                    <a:lstStyle/>
                    <a:p>
                      <a:pPr fontAlgn="t"/>
                      <a:r>
                        <a:rPr lang="en-IN" b="1">
                          <a:solidFill>
                            <a:srgbClr val="002060"/>
                          </a:solidFill>
                          <a:effectLst/>
                        </a:rPr>
                        <a:t>Time Complexity</a:t>
                      </a:r>
                      <a:endParaRPr lang="en-IN">
                        <a:solidFill>
                          <a:srgbClr val="002060"/>
                        </a:solidFill>
                        <a:effectLst/>
                      </a:endParaRP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a:noFill/>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2972944405"/>
                  </a:ext>
                </a:extLst>
              </a:tr>
              <a:tr h="0">
                <a:tc>
                  <a:txBody>
                    <a:bodyPr/>
                    <a:lstStyle/>
                    <a:p>
                      <a:pPr fontAlgn="t"/>
                      <a:r>
                        <a:rPr lang="en-IN">
                          <a:solidFill>
                            <a:srgbClr val="002060"/>
                          </a:solidFill>
                          <a:effectLst/>
                        </a:rPr>
                        <a:t>Best Case</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pPr fontAlgn="t"/>
                      <a:r>
                        <a:rPr lang="en-IN">
                          <a:solidFill>
                            <a:srgbClr val="002060"/>
                          </a:solidFill>
                          <a:effectLst/>
                        </a:rPr>
                        <a:t>O(1)</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806066892"/>
                  </a:ext>
                </a:extLst>
              </a:tr>
              <a:tr h="0">
                <a:tc>
                  <a:txBody>
                    <a:bodyPr/>
                    <a:lstStyle/>
                    <a:p>
                      <a:pPr fontAlgn="t"/>
                      <a:r>
                        <a:rPr lang="en-IN">
                          <a:solidFill>
                            <a:srgbClr val="002060"/>
                          </a:solidFill>
                          <a:effectLst/>
                        </a:rPr>
                        <a:t>Average Case</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pPr fontAlgn="t"/>
                      <a:r>
                        <a:rPr lang="en-IN">
                          <a:solidFill>
                            <a:srgbClr val="002060"/>
                          </a:solidFill>
                          <a:effectLst/>
                        </a:rPr>
                        <a:t>O(n)</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2342023571"/>
                  </a:ext>
                </a:extLst>
              </a:tr>
              <a:tr h="0">
                <a:tc>
                  <a:txBody>
                    <a:bodyPr/>
                    <a:lstStyle/>
                    <a:p>
                      <a:pPr fontAlgn="t"/>
                      <a:r>
                        <a:rPr lang="en-IN">
                          <a:solidFill>
                            <a:srgbClr val="002060"/>
                          </a:solidFill>
                          <a:effectLst/>
                        </a:rPr>
                        <a:t>Worst Case</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pPr fontAlgn="t"/>
                      <a:r>
                        <a:rPr lang="en-IN" dirty="0">
                          <a:solidFill>
                            <a:srgbClr val="002060"/>
                          </a:solidFill>
                          <a:effectLst/>
                        </a:rPr>
                        <a:t>O(n)</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1535582434"/>
                  </a:ext>
                </a:extLst>
              </a:tr>
            </a:tbl>
          </a:graphicData>
        </a:graphic>
      </p:graphicFrame>
      <p:graphicFrame>
        <p:nvGraphicFramePr>
          <p:cNvPr id="6" name="Table 5">
            <a:extLst>
              <a:ext uri="{FF2B5EF4-FFF2-40B4-BE49-F238E27FC236}">
                <a16:creationId xmlns:a16="http://schemas.microsoft.com/office/drawing/2014/main" id="{818260F4-7492-9A61-995E-C66556DAE444}"/>
              </a:ext>
            </a:extLst>
          </p:cNvPr>
          <p:cNvGraphicFramePr>
            <a:graphicFrameLocks noGrp="1"/>
          </p:cNvGraphicFramePr>
          <p:nvPr>
            <p:extLst>
              <p:ext uri="{D42A27DB-BD31-4B8C-83A1-F6EECF244321}">
                <p14:modId xmlns:p14="http://schemas.microsoft.com/office/powerpoint/2010/main" val="1294909829"/>
              </p:ext>
            </p:extLst>
          </p:nvPr>
        </p:nvGraphicFramePr>
        <p:xfrm>
          <a:off x="6725815" y="4063482"/>
          <a:ext cx="4610880" cy="396240"/>
        </p:xfrm>
        <a:graphic>
          <a:graphicData uri="http://schemas.openxmlformats.org/drawingml/2006/table">
            <a:tbl>
              <a:tblPr/>
              <a:tblGrid>
                <a:gridCol w="2474169">
                  <a:extLst>
                    <a:ext uri="{9D8B030D-6E8A-4147-A177-3AD203B41FA5}">
                      <a16:colId xmlns:a16="http://schemas.microsoft.com/office/drawing/2014/main" val="2818756896"/>
                    </a:ext>
                  </a:extLst>
                </a:gridCol>
                <a:gridCol w="2136711">
                  <a:extLst>
                    <a:ext uri="{9D8B030D-6E8A-4147-A177-3AD203B41FA5}">
                      <a16:colId xmlns:a16="http://schemas.microsoft.com/office/drawing/2014/main" val="12311375"/>
                    </a:ext>
                  </a:extLst>
                </a:gridCol>
              </a:tblGrid>
              <a:tr h="0">
                <a:tc>
                  <a:txBody>
                    <a:bodyPr/>
                    <a:lstStyle/>
                    <a:p>
                      <a:pPr fontAlgn="t"/>
                      <a:r>
                        <a:rPr lang="en-IN" b="1">
                          <a:solidFill>
                            <a:srgbClr val="002060"/>
                          </a:solidFill>
                          <a:effectLst/>
                        </a:rPr>
                        <a:t>Space Complexity</a:t>
                      </a:r>
                      <a:endParaRPr lang="en-IN">
                        <a:solidFill>
                          <a:srgbClr val="002060"/>
                        </a:solidFill>
                        <a:effectLst/>
                      </a:endParaRP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10D657"/>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pPr fontAlgn="t"/>
                      <a:r>
                        <a:rPr lang="en-IN" dirty="0">
                          <a:solidFill>
                            <a:srgbClr val="002060"/>
                          </a:solidFill>
                          <a:effectLst/>
                        </a:rPr>
                        <a:t>O(1)</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30D457"/>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1684254158"/>
                  </a:ext>
                </a:extLst>
              </a:tr>
            </a:tbl>
          </a:graphicData>
        </a:graphic>
      </p:graphicFrame>
    </p:spTree>
    <p:extLst>
      <p:ext uri="{BB962C8B-B14F-4D97-AF65-F5344CB8AC3E}">
        <p14:creationId xmlns:p14="http://schemas.microsoft.com/office/powerpoint/2010/main" val="126230901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532902" y="364256"/>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Binary Search Algorithm</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DA9645C7-679A-5DAD-9C49-085EE150D4E1}"/>
              </a:ext>
            </a:extLst>
          </p:cNvPr>
          <p:cNvPicPr>
            <a:picLocks noChangeAspect="1"/>
          </p:cNvPicPr>
          <p:nvPr/>
        </p:nvPicPr>
        <p:blipFill>
          <a:blip r:embed="rId3"/>
          <a:stretch>
            <a:fillRect/>
          </a:stretch>
        </p:blipFill>
        <p:spPr>
          <a:xfrm>
            <a:off x="233266" y="941816"/>
            <a:ext cx="6596742" cy="5841177"/>
          </a:xfrm>
          <a:prstGeom prst="rect">
            <a:avLst/>
          </a:prstGeom>
        </p:spPr>
      </p:pic>
      <p:graphicFrame>
        <p:nvGraphicFramePr>
          <p:cNvPr id="7" name="Table 6">
            <a:extLst>
              <a:ext uri="{FF2B5EF4-FFF2-40B4-BE49-F238E27FC236}">
                <a16:creationId xmlns:a16="http://schemas.microsoft.com/office/drawing/2014/main" id="{6B36EE9A-70FD-DB13-84D7-19666DCBE2FC}"/>
              </a:ext>
            </a:extLst>
          </p:cNvPr>
          <p:cNvGraphicFramePr>
            <a:graphicFrameLocks noGrp="1"/>
          </p:cNvGraphicFramePr>
          <p:nvPr>
            <p:extLst>
              <p:ext uri="{D42A27DB-BD31-4B8C-83A1-F6EECF244321}">
                <p14:modId xmlns:p14="http://schemas.microsoft.com/office/powerpoint/2010/main" val="19265654"/>
              </p:ext>
            </p:extLst>
          </p:nvPr>
        </p:nvGraphicFramePr>
        <p:xfrm>
          <a:off x="6958401" y="1526816"/>
          <a:ext cx="4928799" cy="1645920"/>
        </p:xfrm>
        <a:graphic>
          <a:graphicData uri="http://schemas.openxmlformats.org/drawingml/2006/table">
            <a:tbl>
              <a:tblPr/>
              <a:tblGrid>
                <a:gridCol w="2418864">
                  <a:extLst>
                    <a:ext uri="{9D8B030D-6E8A-4147-A177-3AD203B41FA5}">
                      <a16:colId xmlns:a16="http://schemas.microsoft.com/office/drawing/2014/main" val="4092689683"/>
                    </a:ext>
                  </a:extLst>
                </a:gridCol>
                <a:gridCol w="2509935">
                  <a:extLst>
                    <a:ext uri="{9D8B030D-6E8A-4147-A177-3AD203B41FA5}">
                      <a16:colId xmlns:a16="http://schemas.microsoft.com/office/drawing/2014/main" val="3453559039"/>
                    </a:ext>
                  </a:extLst>
                </a:gridCol>
              </a:tblGrid>
              <a:tr h="0">
                <a:tc>
                  <a:txBody>
                    <a:bodyPr/>
                    <a:lstStyle/>
                    <a:p>
                      <a:pPr algn="l" fontAlgn="t"/>
                      <a:r>
                        <a:rPr lang="en-IN">
                          <a:solidFill>
                            <a:srgbClr val="000000"/>
                          </a:solidFill>
                          <a:effectLst/>
                          <a:latin typeface="times new roman" panose="02020603050405020304" pitchFamily="18" charset="0"/>
                        </a:rPr>
                        <a:t>Case</a:t>
                      </a:r>
                    </a:p>
                  </a:txBody>
                  <a:tcPr marT="91440" marB="91440">
                    <a:lnL w="7620" cap="flat" cmpd="sng" algn="ctr">
                      <a:solidFill>
                        <a:srgbClr val="301538"/>
                      </a:solidFill>
                      <a:prstDash val="solid"/>
                      <a:round/>
                      <a:headEnd type="none" w="med" len="med"/>
                      <a:tailEnd type="none" w="med" len="med"/>
                    </a:lnL>
                    <a:lnR w="7620" cap="flat" cmpd="sng" algn="ctr">
                      <a:solidFill>
                        <a:srgbClr val="301538"/>
                      </a:solidFill>
                      <a:prstDash val="solid"/>
                      <a:round/>
                      <a:headEnd type="none" w="med" len="med"/>
                      <a:tailEnd type="none" w="med" len="med"/>
                    </a:lnR>
                    <a:lnT w="7620" cap="flat" cmpd="sng" algn="ctr">
                      <a:solidFill>
                        <a:srgbClr val="3015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Time Complexity</a:t>
                      </a:r>
                    </a:p>
                  </a:txBody>
                  <a:tcPr marT="91440" marB="91440">
                    <a:lnL w="7620" cap="flat" cmpd="sng" algn="ctr">
                      <a:solidFill>
                        <a:srgbClr val="301538"/>
                      </a:solidFill>
                      <a:prstDash val="solid"/>
                      <a:round/>
                      <a:headEnd type="none" w="med" len="med"/>
                      <a:tailEnd type="none" w="med" len="med"/>
                    </a:lnL>
                    <a:lnR w="7620" cap="flat" cmpd="sng" algn="ctr">
                      <a:solidFill>
                        <a:srgbClr val="301538"/>
                      </a:solidFill>
                      <a:prstDash val="solid"/>
                      <a:round/>
                      <a:headEnd type="none" w="med" len="med"/>
                      <a:tailEnd type="none" w="med" len="med"/>
                    </a:lnR>
                    <a:lnT w="7620" cap="flat" cmpd="sng" algn="ctr">
                      <a:solidFill>
                        <a:srgbClr val="301538"/>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830667308"/>
                  </a:ext>
                </a:extLst>
              </a:tr>
              <a:tr h="0">
                <a:tc>
                  <a:txBody>
                    <a:bodyPr/>
                    <a:lstStyle/>
                    <a:p>
                      <a:pPr algn="just" fontAlgn="t"/>
                      <a:r>
                        <a:rPr lang="en-IN" b="1">
                          <a:solidFill>
                            <a:srgbClr val="333333"/>
                          </a:solidFill>
                          <a:effectLst/>
                          <a:latin typeface="inter-bold"/>
                        </a:rPr>
                        <a:t>Best Case</a:t>
                      </a:r>
                      <a:endParaRPr lang="en-IN">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O(1)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983444819"/>
                  </a:ext>
                </a:extLst>
              </a:tr>
              <a:tr h="0">
                <a:tc>
                  <a:txBody>
                    <a:bodyPr/>
                    <a:lstStyle/>
                    <a:p>
                      <a:pPr algn="just" fontAlgn="t"/>
                      <a:r>
                        <a:rPr lang="en-IN" b="1" dirty="0">
                          <a:solidFill>
                            <a:srgbClr val="333333"/>
                          </a:solidFill>
                          <a:effectLst/>
                          <a:latin typeface="inter-bold"/>
                        </a:rPr>
                        <a:t>Average Case</a:t>
                      </a:r>
                      <a:endParaRPr lang="en-IN" dirty="0">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O(logn)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69168009"/>
                  </a:ext>
                </a:extLst>
              </a:tr>
              <a:tr h="0">
                <a:tc>
                  <a:txBody>
                    <a:bodyPr/>
                    <a:lstStyle/>
                    <a:p>
                      <a:pPr algn="just" fontAlgn="t"/>
                      <a:r>
                        <a:rPr lang="en-IN" b="1">
                          <a:solidFill>
                            <a:srgbClr val="333333"/>
                          </a:solidFill>
                          <a:effectLst/>
                          <a:latin typeface="inter-bold"/>
                        </a:rPr>
                        <a:t>Worst Case</a:t>
                      </a:r>
                      <a:endParaRPr lang="en-IN">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O(</a:t>
                      </a:r>
                      <a:r>
                        <a:rPr lang="en-IN" dirty="0" err="1">
                          <a:solidFill>
                            <a:srgbClr val="333333"/>
                          </a:solidFill>
                          <a:effectLst/>
                          <a:latin typeface="inter-regular"/>
                        </a:rPr>
                        <a:t>logn</a:t>
                      </a:r>
                      <a:r>
                        <a:rPr lang="en-IN" dirty="0">
                          <a:solidFill>
                            <a:srgbClr val="333333"/>
                          </a:solidFill>
                          <a:effectLst/>
                          <a:latin typeface="inter-regular"/>
                        </a:rPr>
                        <a:t>)</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211451677"/>
                  </a:ext>
                </a:extLst>
              </a:tr>
            </a:tbl>
          </a:graphicData>
        </a:graphic>
      </p:graphicFrame>
      <p:graphicFrame>
        <p:nvGraphicFramePr>
          <p:cNvPr id="8" name="Table 7">
            <a:extLst>
              <a:ext uri="{FF2B5EF4-FFF2-40B4-BE49-F238E27FC236}">
                <a16:creationId xmlns:a16="http://schemas.microsoft.com/office/drawing/2014/main" id="{24186D77-1AE5-877F-3987-1D481D383617}"/>
              </a:ext>
            </a:extLst>
          </p:cNvPr>
          <p:cNvGraphicFramePr>
            <a:graphicFrameLocks noGrp="1"/>
          </p:cNvGraphicFramePr>
          <p:nvPr>
            <p:extLst>
              <p:ext uri="{D42A27DB-BD31-4B8C-83A1-F6EECF244321}">
                <p14:modId xmlns:p14="http://schemas.microsoft.com/office/powerpoint/2010/main" val="3175290342"/>
              </p:ext>
            </p:extLst>
          </p:nvPr>
        </p:nvGraphicFramePr>
        <p:xfrm>
          <a:off x="6958401" y="3862404"/>
          <a:ext cx="4928799" cy="396240"/>
        </p:xfrm>
        <a:graphic>
          <a:graphicData uri="http://schemas.openxmlformats.org/drawingml/2006/table">
            <a:tbl>
              <a:tblPr/>
              <a:tblGrid>
                <a:gridCol w="2486066">
                  <a:extLst>
                    <a:ext uri="{9D8B030D-6E8A-4147-A177-3AD203B41FA5}">
                      <a16:colId xmlns:a16="http://schemas.microsoft.com/office/drawing/2014/main" val="2678387621"/>
                    </a:ext>
                  </a:extLst>
                </a:gridCol>
                <a:gridCol w="2442733">
                  <a:extLst>
                    <a:ext uri="{9D8B030D-6E8A-4147-A177-3AD203B41FA5}">
                      <a16:colId xmlns:a16="http://schemas.microsoft.com/office/drawing/2014/main" val="439688018"/>
                    </a:ext>
                  </a:extLst>
                </a:gridCol>
              </a:tblGrid>
              <a:tr h="0">
                <a:tc>
                  <a:txBody>
                    <a:bodyPr/>
                    <a:lstStyle/>
                    <a:p>
                      <a:pPr algn="just" fontAlgn="t"/>
                      <a:r>
                        <a:rPr lang="en-IN" b="1">
                          <a:solidFill>
                            <a:srgbClr val="333333"/>
                          </a:solidFill>
                          <a:effectLst/>
                          <a:latin typeface="inter-bold"/>
                        </a:rPr>
                        <a:t>Space Complexity</a:t>
                      </a:r>
                      <a:endParaRPr lang="en-IN">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dirty="0">
                          <a:solidFill>
                            <a:srgbClr val="333333"/>
                          </a:solidFill>
                          <a:effectLst/>
                          <a:latin typeface="inter-regular"/>
                        </a:rPr>
                        <a:t>O(1)</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358299567"/>
                  </a:ext>
                </a:extLst>
              </a:tr>
            </a:tbl>
          </a:graphicData>
        </a:graphic>
      </p:graphicFrame>
    </p:spTree>
    <p:extLst>
      <p:ext uri="{BB962C8B-B14F-4D97-AF65-F5344CB8AC3E}">
        <p14:creationId xmlns:p14="http://schemas.microsoft.com/office/powerpoint/2010/main" val="3000357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Binary Search Complexity</a:t>
            </a:r>
            <a:endParaRPr lang="fr-FR" sz="2800" b="1" kern="0" spc="-100" dirty="0">
              <a:solidFill>
                <a:schemeClr val="bg1">
                  <a:lumMod val="95000"/>
                  <a:lumOff val="5000"/>
                </a:schemeClr>
              </a:solidFill>
              <a:latin typeface="Arial" panose="020B0604020202020204" pitchFamily="34" charset="0"/>
            </a:endParaRPr>
          </a:p>
        </p:txBody>
      </p:sp>
      <p:pic>
        <p:nvPicPr>
          <p:cNvPr id="6" name="Picture 5">
            <a:extLst>
              <a:ext uri="{FF2B5EF4-FFF2-40B4-BE49-F238E27FC236}">
                <a16:creationId xmlns:a16="http://schemas.microsoft.com/office/drawing/2014/main" id="{8503A441-7824-C4F4-8F5A-CC48040B227A}"/>
              </a:ext>
            </a:extLst>
          </p:cNvPr>
          <p:cNvPicPr>
            <a:picLocks noChangeAspect="1"/>
          </p:cNvPicPr>
          <p:nvPr/>
        </p:nvPicPr>
        <p:blipFill>
          <a:blip r:embed="rId3"/>
          <a:stretch>
            <a:fillRect/>
          </a:stretch>
        </p:blipFill>
        <p:spPr>
          <a:xfrm>
            <a:off x="617622" y="1464905"/>
            <a:ext cx="11170363" cy="4851557"/>
          </a:xfrm>
          <a:prstGeom prst="rect">
            <a:avLst/>
          </a:prstGeom>
        </p:spPr>
      </p:pic>
    </p:spTree>
    <p:extLst>
      <p:ext uri="{BB962C8B-B14F-4D97-AF65-F5344CB8AC3E}">
        <p14:creationId xmlns:p14="http://schemas.microsoft.com/office/powerpoint/2010/main" val="12203736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Binary Search Complexity</a:t>
            </a:r>
            <a:endParaRPr lang="fr-FR" sz="2800" b="1" kern="0" spc="-100" dirty="0">
              <a:solidFill>
                <a:schemeClr val="bg1">
                  <a:lumMod val="95000"/>
                  <a:lumOff val="5000"/>
                </a:schemeClr>
              </a:solidFill>
              <a:latin typeface="Arial" panose="020B0604020202020204" pitchFamily="34" charset="0"/>
            </a:endParaRPr>
          </a:p>
        </p:txBody>
      </p:sp>
      <p:pic>
        <p:nvPicPr>
          <p:cNvPr id="3" name="Picture 2">
            <a:extLst>
              <a:ext uri="{FF2B5EF4-FFF2-40B4-BE49-F238E27FC236}">
                <a16:creationId xmlns:a16="http://schemas.microsoft.com/office/drawing/2014/main" id="{2ED251A4-F362-2304-FF57-27C0B282788E}"/>
              </a:ext>
            </a:extLst>
          </p:cNvPr>
          <p:cNvPicPr>
            <a:picLocks noChangeAspect="1"/>
          </p:cNvPicPr>
          <p:nvPr/>
        </p:nvPicPr>
        <p:blipFill>
          <a:blip r:embed="rId3"/>
          <a:stretch>
            <a:fillRect/>
          </a:stretch>
        </p:blipFill>
        <p:spPr>
          <a:xfrm>
            <a:off x="333639" y="1791479"/>
            <a:ext cx="11637537" cy="3298047"/>
          </a:xfrm>
          <a:prstGeom prst="rect">
            <a:avLst/>
          </a:prstGeom>
        </p:spPr>
      </p:pic>
    </p:spTree>
    <p:extLst>
      <p:ext uri="{BB962C8B-B14F-4D97-AF65-F5344CB8AC3E}">
        <p14:creationId xmlns:p14="http://schemas.microsoft.com/office/powerpoint/2010/main" val="325878149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Recursion</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5A92C505-CB86-2C0C-7D1F-E5970BFB0848}"/>
              </a:ext>
            </a:extLst>
          </p:cNvPr>
          <p:cNvSpPr txBox="1"/>
          <p:nvPr/>
        </p:nvSpPr>
        <p:spPr>
          <a:xfrm>
            <a:off x="644869" y="1327008"/>
            <a:ext cx="10909818" cy="707886"/>
          </a:xfrm>
          <a:prstGeom prst="rect">
            <a:avLst/>
          </a:prstGeom>
          <a:noFill/>
        </p:spPr>
        <p:txBody>
          <a:bodyPr wrap="square">
            <a:spAutoFit/>
          </a:bodyPr>
          <a:lstStyle/>
          <a:p>
            <a:pPr marL="342900" indent="-342900">
              <a:buFont typeface="Arial" panose="020B0604020202020204" pitchFamily="34" charset="0"/>
              <a:buChar char="•"/>
            </a:pPr>
            <a:r>
              <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A method that calls itself is known as a </a:t>
            </a:r>
            <a:r>
              <a:rPr kumimoji="0" lang="en-US" sz="2000" b="1"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recursive method</a:t>
            </a:r>
            <a:r>
              <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 And, this process is known as </a:t>
            </a:r>
            <a:r>
              <a:rPr kumimoji="0" lang="en-US" sz="2000" b="1"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recursion.</a:t>
            </a:r>
          </a:p>
        </p:txBody>
      </p:sp>
      <p:pic>
        <p:nvPicPr>
          <p:cNvPr id="2" name="Picture 1">
            <a:extLst>
              <a:ext uri="{FF2B5EF4-FFF2-40B4-BE49-F238E27FC236}">
                <a16:creationId xmlns:a16="http://schemas.microsoft.com/office/drawing/2014/main" id="{570DA0E4-3CD5-B7BE-E395-968629B7AA85}"/>
              </a:ext>
            </a:extLst>
          </p:cNvPr>
          <p:cNvPicPr>
            <a:picLocks noChangeAspect="1"/>
          </p:cNvPicPr>
          <p:nvPr/>
        </p:nvPicPr>
        <p:blipFill>
          <a:blip r:embed="rId3"/>
          <a:stretch>
            <a:fillRect/>
          </a:stretch>
        </p:blipFill>
        <p:spPr>
          <a:xfrm>
            <a:off x="3844213" y="2821829"/>
            <a:ext cx="4817708" cy="2860514"/>
          </a:xfrm>
          <a:prstGeom prst="rect">
            <a:avLst/>
          </a:prstGeom>
        </p:spPr>
      </p:pic>
    </p:spTree>
    <p:extLst>
      <p:ext uri="{BB962C8B-B14F-4D97-AF65-F5344CB8AC3E}">
        <p14:creationId xmlns:p14="http://schemas.microsoft.com/office/powerpoint/2010/main" val="9114781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1673291" y="2343741"/>
            <a:ext cx="9327502"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Data structures usually work together with algorithms. They hold the data while algorithms solve problems using the data.</a:t>
            </a:r>
            <a:endParaRPr lang="en-IN" sz="2400" dirty="0">
              <a:solidFill>
                <a:srgbClr val="00206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490384" y="60208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Data Structure and Algorithms</a:t>
            </a:r>
            <a:endParaRPr lang="fr-FR" sz="2800" b="1" kern="0" spc="-100" dirty="0">
              <a:solidFill>
                <a:schemeClr val="bg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77912344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Tree</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5A92C505-CB86-2C0C-7D1F-E5970BFB0848}"/>
              </a:ext>
            </a:extLst>
          </p:cNvPr>
          <p:cNvSpPr txBox="1"/>
          <p:nvPr/>
        </p:nvSpPr>
        <p:spPr>
          <a:xfrm>
            <a:off x="644868" y="1327008"/>
            <a:ext cx="11547131" cy="400110"/>
          </a:xfrm>
          <a:prstGeom prst="rect">
            <a:avLst/>
          </a:prstGeom>
          <a:noFill/>
        </p:spPr>
        <p:txBody>
          <a:bodyPr wrap="square">
            <a:spAutoFit/>
          </a:bodyPr>
          <a:lstStyle/>
          <a:p>
            <a:pPr marL="342900" indent="-342900">
              <a:buFont typeface="Arial" panose="020B0604020202020204" pitchFamily="34" charset="0"/>
              <a:buChar char="•"/>
            </a:pPr>
            <a:r>
              <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A tree is a </a:t>
            </a:r>
            <a:r>
              <a:rPr kumimoji="0" lang="en-US" sz="2000" b="1"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nonlinear hierarchical</a:t>
            </a:r>
            <a:r>
              <a:rPr kumimoji="0" lang="en-US" sz="2000" b="0"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rPr>
              <a:t> data structure that consists of nodes connected by edges.</a:t>
            </a:r>
            <a:endParaRPr kumimoji="0" lang="en-US" sz="2000" b="1" i="0" u="none" strike="noStrike" kern="1200" cap="none" spc="0" normalizeH="0" baseline="0" noProof="0" dirty="0">
              <a:ln>
                <a:noFill/>
              </a:ln>
              <a:solidFill>
                <a:srgbClr val="002060"/>
              </a:solidFill>
              <a:effectLst/>
              <a:uLnTx/>
              <a:uFillTx/>
              <a:latin typeface="Roboto Slab" pitchFamily="2" charset="0"/>
              <a:ea typeface="Roboto Slab" pitchFamily="2" charset="0"/>
              <a:cs typeface="Roboto Slab" pitchFamily="2" charset="0"/>
            </a:endParaRPr>
          </a:p>
        </p:txBody>
      </p:sp>
      <p:pic>
        <p:nvPicPr>
          <p:cNvPr id="3" name="Picture 2">
            <a:extLst>
              <a:ext uri="{FF2B5EF4-FFF2-40B4-BE49-F238E27FC236}">
                <a16:creationId xmlns:a16="http://schemas.microsoft.com/office/drawing/2014/main" id="{9BD4A58C-7681-C072-60D6-2CA0583EFD29}"/>
              </a:ext>
            </a:extLst>
          </p:cNvPr>
          <p:cNvPicPr>
            <a:picLocks noChangeAspect="1"/>
          </p:cNvPicPr>
          <p:nvPr/>
        </p:nvPicPr>
        <p:blipFill>
          <a:blip r:embed="rId3"/>
          <a:stretch>
            <a:fillRect/>
          </a:stretch>
        </p:blipFill>
        <p:spPr>
          <a:xfrm>
            <a:off x="471974" y="2211188"/>
            <a:ext cx="4762500" cy="4105275"/>
          </a:xfrm>
          <a:prstGeom prst="rect">
            <a:avLst/>
          </a:prstGeom>
        </p:spPr>
      </p:pic>
      <p:sp>
        <p:nvSpPr>
          <p:cNvPr id="7" name="TextBox 6">
            <a:extLst>
              <a:ext uri="{FF2B5EF4-FFF2-40B4-BE49-F238E27FC236}">
                <a16:creationId xmlns:a16="http://schemas.microsoft.com/office/drawing/2014/main" id="{23FF34CC-6307-EFAB-0466-A80D00A2321A}"/>
              </a:ext>
            </a:extLst>
          </p:cNvPr>
          <p:cNvSpPr txBox="1"/>
          <p:nvPr/>
        </p:nvSpPr>
        <p:spPr>
          <a:xfrm>
            <a:off x="5755959" y="2832664"/>
            <a:ext cx="6252539" cy="2862322"/>
          </a:xfrm>
          <a:prstGeom prst="rect">
            <a:avLst/>
          </a:prstGeom>
          <a:noFill/>
        </p:spPr>
        <p:txBody>
          <a:bodyPr wrap="square">
            <a:spAutoFit/>
          </a:bodyPr>
          <a:lstStyle>
            <a:defPPr>
              <a:defRPr lang="fr-FR"/>
            </a:defPPr>
            <a:lvl1pPr marL="342900" indent="-342900">
              <a:buFont typeface="Arial" panose="020B0604020202020204" pitchFamily="34" charset="0"/>
              <a:buChar char="•"/>
              <a:defRPr kumimoji="0" sz="2000" b="0" i="0" u="none" strike="noStrike" cap="none" spc="0" normalizeH="0" baseline="0">
                <a:ln>
                  <a:noFill/>
                </a:ln>
                <a:solidFill>
                  <a:srgbClr val="002060"/>
                </a:solidFill>
                <a:effectLst/>
                <a:uLnTx/>
                <a:uFillTx/>
                <a:latin typeface="Roboto Slab" pitchFamily="2" charset="0"/>
                <a:ea typeface="Roboto Slab" pitchFamily="2" charset="0"/>
                <a:cs typeface="Roboto Slab" pitchFamily="2" charset="0"/>
              </a:defRPr>
            </a:lvl1pPr>
          </a:lstStyle>
          <a:p>
            <a:r>
              <a:rPr lang="en-US" dirty="0"/>
              <a:t>Trees are used in computer science and data structures to represent hierarchical relationships, such as </a:t>
            </a:r>
            <a:r>
              <a:rPr lang="en-US" dirty="0">
                <a:solidFill>
                  <a:srgbClr val="FF0000"/>
                </a:solidFill>
              </a:rPr>
              <a:t>file systems, organization charts, or the structure of a webpage.</a:t>
            </a:r>
            <a:r>
              <a:rPr lang="en-US" dirty="0"/>
              <a:t> </a:t>
            </a:r>
          </a:p>
          <a:p>
            <a:endParaRPr lang="en-US" dirty="0"/>
          </a:p>
          <a:p>
            <a:r>
              <a:rPr lang="en-US" dirty="0"/>
              <a:t>They're useful for organizing and accessing data efficiently, and they can be simple or complex, depending on the specific application.</a:t>
            </a:r>
            <a:endParaRPr lang="en-IN" dirty="0"/>
          </a:p>
        </p:txBody>
      </p:sp>
    </p:spTree>
    <p:extLst>
      <p:ext uri="{BB962C8B-B14F-4D97-AF65-F5344CB8AC3E}">
        <p14:creationId xmlns:p14="http://schemas.microsoft.com/office/powerpoint/2010/main" val="8641528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4869" y="541537"/>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Tree Terminologies</a:t>
            </a:r>
            <a:endParaRPr lang="fr-FR" sz="2800" b="1" kern="0" spc="-100" dirty="0">
              <a:solidFill>
                <a:schemeClr val="bg1">
                  <a:lumMod val="95000"/>
                  <a:lumOff val="5000"/>
                </a:schemeClr>
              </a:solidFill>
              <a:latin typeface="Arial" panose="020B0604020202020204" pitchFamily="34" charset="0"/>
            </a:endParaRPr>
          </a:p>
        </p:txBody>
      </p:sp>
      <p:pic>
        <p:nvPicPr>
          <p:cNvPr id="8" name="Picture 7">
            <a:extLst>
              <a:ext uri="{FF2B5EF4-FFF2-40B4-BE49-F238E27FC236}">
                <a16:creationId xmlns:a16="http://schemas.microsoft.com/office/drawing/2014/main" id="{4C239E60-B802-FFE5-39FB-97ABD3359CE1}"/>
              </a:ext>
            </a:extLst>
          </p:cNvPr>
          <p:cNvPicPr>
            <a:picLocks noChangeAspect="1"/>
          </p:cNvPicPr>
          <p:nvPr/>
        </p:nvPicPr>
        <p:blipFill>
          <a:blip r:embed="rId3"/>
          <a:stretch>
            <a:fillRect/>
          </a:stretch>
        </p:blipFill>
        <p:spPr>
          <a:xfrm>
            <a:off x="2396169" y="1047543"/>
            <a:ext cx="7399661" cy="4762913"/>
          </a:xfrm>
          <a:prstGeom prst="rect">
            <a:avLst/>
          </a:prstGeom>
        </p:spPr>
      </p:pic>
    </p:spTree>
    <p:extLst>
      <p:ext uri="{BB962C8B-B14F-4D97-AF65-F5344CB8AC3E}">
        <p14:creationId xmlns:p14="http://schemas.microsoft.com/office/powerpoint/2010/main" val="4143413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Tree Terminologies</a:t>
            </a:r>
            <a:endParaRPr lang="fr-FR" sz="2800" b="1" kern="0" spc="-100" dirty="0">
              <a:solidFill>
                <a:schemeClr val="bg1">
                  <a:lumMod val="95000"/>
                  <a:lumOff val="5000"/>
                </a:schemeClr>
              </a:solidFill>
              <a:latin typeface="Arial" panose="020B0604020202020204" pitchFamily="34" charset="0"/>
            </a:endParaRPr>
          </a:p>
        </p:txBody>
      </p:sp>
      <p:graphicFrame>
        <p:nvGraphicFramePr>
          <p:cNvPr id="8" name="Table 7">
            <a:extLst>
              <a:ext uri="{FF2B5EF4-FFF2-40B4-BE49-F238E27FC236}">
                <a16:creationId xmlns:a16="http://schemas.microsoft.com/office/drawing/2014/main" id="{383FA20C-98FD-73E5-8B01-51F9A9006C87}"/>
              </a:ext>
            </a:extLst>
          </p:cNvPr>
          <p:cNvGraphicFramePr>
            <a:graphicFrameLocks noGrp="1"/>
          </p:cNvGraphicFramePr>
          <p:nvPr/>
        </p:nvGraphicFramePr>
        <p:xfrm>
          <a:off x="227045" y="1262661"/>
          <a:ext cx="11737910" cy="4483767"/>
        </p:xfrm>
        <a:graphic>
          <a:graphicData uri="http://schemas.openxmlformats.org/drawingml/2006/table">
            <a:tbl>
              <a:tblPr/>
              <a:tblGrid>
                <a:gridCol w="2124340">
                  <a:extLst>
                    <a:ext uri="{9D8B030D-6E8A-4147-A177-3AD203B41FA5}">
                      <a16:colId xmlns:a16="http://schemas.microsoft.com/office/drawing/2014/main" val="2938248424"/>
                    </a:ext>
                  </a:extLst>
                </a:gridCol>
                <a:gridCol w="5700934">
                  <a:extLst>
                    <a:ext uri="{9D8B030D-6E8A-4147-A177-3AD203B41FA5}">
                      <a16:colId xmlns:a16="http://schemas.microsoft.com/office/drawing/2014/main" val="3926109952"/>
                    </a:ext>
                  </a:extLst>
                </a:gridCol>
                <a:gridCol w="3912636">
                  <a:extLst>
                    <a:ext uri="{9D8B030D-6E8A-4147-A177-3AD203B41FA5}">
                      <a16:colId xmlns:a16="http://schemas.microsoft.com/office/drawing/2014/main" val="2653723070"/>
                    </a:ext>
                  </a:extLst>
                </a:gridCol>
              </a:tblGrid>
              <a:tr h="189189">
                <a:tc>
                  <a:txBody>
                    <a:bodyPr/>
                    <a:lstStyle/>
                    <a:p>
                      <a:pPr algn="ctr"/>
                      <a:r>
                        <a:rPr lang="en-IN" sz="1800">
                          <a:solidFill>
                            <a:srgbClr val="002060"/>
                          </a:solidFill>
                          <a:effectLst/>
                        </a:rPr>
                        <a:t>Terminology</a:t>
                      </a:r>
                    </a:p>
                  </a:txBody>
                  <a:tcPr marL="47297" marR="47297" marT="23649" marB="23649" anchor="ctr">
                    <a:lnL>
                      <a:noFill/>
                    </a:lnL>
                    <a:lnR>
                      <a:noFill/>
                    </a:lnR>
                    <a:lnT>
                      <a:noFill/>
                    </a:lnT>
                    <a:lnB>
                      <a:noFill/>
                    </a:lnB>
                    <a:solidFill>
                      <a:srgbClr val="FAFBFC"/>
                    </a:solidFill>
                  </a:tcPr>
                </a:tc>
                <a:tc>
                  <a:txBody>
                    <a:bodyPr/>
                    <a:lstStyle/>
                    <a:p>
                      <a:pPr algn="ctr"/>
                      <a:r>
                        <a:rPr lang="en-IN" sz="1800">
                          <a:solidFill>
                            <a:srgbClr val="002060"/>
                          </a:solidFill>
                          <a:effectLst/>
                        </a:rPr>
                        <a:t>Description</a:t>
                      </a:r>
                    </a:p>
                  </a:txBody>
                  <a:tcPr marL="47297" marR="47297" marT="23649" marB="23649" anchor="ctr">
                    <a:lnL>
                      <a:noFill/>
                    </a:lnL>
                    <a:lnR>
                      <a:noFill/>
                    </a:lnR>
                    <a:lnT>
                      <a:noFill/>
                    </a:lnT>
                    <a:lnB>
                      <a:noFill/>
                    </a:lnB>
                    <a:solidFill>
                      <a:srgbClr val="FAFBFC"/>
                    </a:solidFill>
                  </a:tcPr>
                </a:tc>
                <a:tc>
                  <a:txBody>
                    <a:bodyPr/>
                    <a:lstStyle/>
                    <a:p>
                      <a:pPr algn="ctr"/>
                      <a:r>
                        <a:rPr lang="en-IN" sz="1800">
                          <a:solidFill>
                            <a:srgbClr val="002060"/>
                          </a:solidFill>
                          <a:effectLst/>
                        </a:rPr>
                        <a:t>Diagram</a:t>
                      </a:r>
                    </a:p>
                  </a:txBody>
                  <a:tcPr marL="47297" marR="47297" marT="23649" marB="23649" anchor="ctr">
                    <a:lnL>
                      <a:noFill/>
                    </a:lnL>
                    <a:lnR>
                      <a:noFill/>
                    </a:lnR>
                    <a:lnT>
                      <a:noFill/>
                    </a:lnT>
                    <a:lnB>
                      <a:noFill/>
                    </a:lnB>
                    <a:solidFill>
                      <a:srgbClr val="FAFBFC"/>
                    </a:solidFill>
                  </a:tcPr>
                </a:tc>
                <a:extLst>
                  <a:ext uri="{0D108BD9-81ED-4DB2-BD59-A6C34878D82A}">
                    <a16:rowId xmlns:a16="http://schemas.microsoft.com/office/drawing/2014/main" val="2368382463"/>
                  </a:ext>
                </a:extLst>
              </a:tr>
              <a:tr h="756754">
                <a:tc>
                  <a:txBody>
                    <a:bodyPr/>
                    <a:lstStyle/>
                    <a:p>
                      <a:pPr algn="ctr"/>
                      <a:r>
                        <a:rPr lang="en-IN" sz="1800">
                          <a:solidFill>
                            <a:srgbClr val="002060"/>
                          </a:solidFill>
                          <a:effectLst/>
                        </a:rPr>
                        <a:t>Root</a:t>
                      </a:r>
                    </a:p>
                  </a:txBody>
                  <a:tcPr marL="47297" marR="47297" marT="23649" marB="23649" anchor="ctr">
                    <a:lnL>
                      <a:noFill/>
                    </a:lnL>
                    <a:lnR>
                      <a:noFill/>
                    </a:lnR>
                    <a:lnT>
                      <a:noFill/>
                    </a:lnT>
                    <a:lnB>
                      <a:noFill/>
                    </a:lnB>
                    <a:solidFill>
                      <a:srgbClr val="FAFBFC"/>
                    </a:solidFill>
                  </a:tcPr>
                </a:tc>
                <a:tc>
                  <a:txBody>
                    <a:bodyPr/>
                    <a:lstStyle/>
                    <a:p>
                      <a:pPr algn="ctr"/>
                      <a:r>
                        <a:rPr lang="en-US" sz="1800">
                          <a:solidFill>
                            <a:srgbClr val="002060"/>
                          </a:solidFill>
                          <a:effectLst/>
                        </a:rPr>
                        <a:t>Root node is a node from which the entire tree originates. It does not have a parent</a:t>
                      </a:r>
                    </a:p>
                  </a:txBody>
                  <a:tcPr marL="47297" marR="47297" marT="23649" marB="23649" anchor="ctr">
                    <a:lnL>
                      <a:noFill/>
                    </a:lnL>
                    <a:lnR>
                      <a:noFill/>
                    </a:lnR>
                    <a:lnT>
                      <a:noFill/>
                    </a:lnT>
                    <a:lnB>
                      <a:noFill/>
                    </a:lnB>
                    <a:solidFill>
                      <a:srgbClr val="FAFBFC"/>
                    </a:solidFill>
                  </a:tcPr>
                </a:tc>
                <a:tc>
                  <a:txBody>
                    <a:bodyPr/>
                    <a:lstStyle/>
                    <a:p>
                      <a:pPr algn="ctr"/>
                      <a:r>
                        <a:rPr lang="en-IN" sz="1800">
                          <a:solidFill>
                            <a:srgbClr val="002060"/>
                          </a:solidFill>
                          <a:effectLst/>
                        </a:rPr>
                        <a:t>Node A</a:t>
                      </a:r>
                    </a:p>
                  </a:txBody>
                  <a:tcPr marL="47297" marR="47297" marT="23649" marB="23649" anchor="ctr">
                    <a:lnL>
                      <a:noFill/>
                    </a:lnL>
                    <a:lnR>
                      <a:noFill/>
                    </a:lnR>
                    <a:lnT>
                      <a:noFill/>
                    </a:lnT>
                    <a:lnB>
                      <a:noFill/>
                    </a:lnB>
                    <a:solidFill>
                      <a:srgbClr val="FAFBFC"/>
                    </a:solidFill>
                  </a:tcPr>
                </a:tc>
                <a:extLst>
                  <a:ext uri="{0D108BD9-81ED-4DB2-BD59-A6C34878D82A}">
                    <a16:rowId xmlns:a16="http://schemas.microsoft.com/office/drawing/2014/main" val="1694278183"/>
                  </a:ext>
                </a:extLst>
              </a:tr>
              <a:tr h="614863">
                <a:tc>
                  <a:txBody>
                    <a:bodyPr/>
                    <a:lstStyle/>
                    <a:p>
                      <a:pPr algn="ctr"/>
                      <a:r>
                        <a:rPr lang="en-IN" sz="1800">
                          <a:solidFill>
                            <a:srgbClr val="002060"/>
                          </a:solidFill>
                          <a:effectLst/>
                        </a:rPr>
                        <a:t>Parent Node</a:t>
                      </a:r>
                    </a:p>
                  </a:txBody>
                  <a:tcPr marL="47297" marR="47297" marT="23649" marB="23649" anchor="ctr">
                    <a:lnL>
                      <a:noFill/>
                    </a:lnL>
                    <a:lnR>
                      <a:noFill/>
                    </a:lnR>
                    <a:lnT>
                      <a:noFill/>
                    </a:lnT>
                    <a:lnB>
                      <a:noFill/>
                    </a:lnB>
                    <a:solidFill>
                      <a:srgbClr val="FAFBFC"/>
                    </a:solidFill>
                  </a:tcPr>
                </a:tc>
                <a:tc>
                  <a:txBody>
                    <a:bodyPr/>
                    <a:lstStyle/>
                    <a:p>
                      <a:pPr algn="ctr"/>
                      <a:r>
                        <a:rPr lang="en-US" sz="1800">
                          <a:solidFill>
                            <a:srgbClr val="002060"/>
                          </a:solidFill>
                          <a:effectLst/>
                        </a:rPr>
                        <a:t>An immediate predecessor of any node is its parent node.</a:t>
                      </a:r>
                    </a:p>
                  </a:txBody>
                  <a:tcPr marL="47297" marR="47297" marT="23649" marB="23649" anchor="ctr">
                    <a:lnL>
                      <a:noFill/>
                    </a:lnL>
                    <a:lnR>
                      <a:noFill/>
                    </a:lnR>
                    <a:lnT>
                      <a:noFill/>
                    </a:lnT>
                    <a:lnB>
                      <a:noFill/>
                    </a:lnB>
                    <a:solidFill>
                      <a:srgbClr val="FAFBFC"/>
                    </a:solidFill>
                  </a:tcPr>
                </a:tc>
                <a:tc>
                  <a:txBody>
                    <a:bodyPr/>
                    <a:lstStyle/>
                    <a:p>
                      <a:pPr algn="ctr"/>
                      <a:r>
                        <a:rPr lang="en-US" sz="1800">
                          <a:solidFill>
                            <a:srgbClr val="002060"/>
                          </a:solidFill>
                          <a:effectLst/>
                        </a:rPr>
                        <a:t>B is parent of E &amp; F</a:t>
                      </a:r>
                    </a:p>
                  </a:txBody>
                  <a:tcPr marL="47297" marR="47297" marT="23649" marB="23649" anchor="ctr">
                    <a:lnL>
                      <a:noFill/>
                    </a:lnL>
                    <a:lnR>
                      <a:noFill/>
                    </a:lnR>
                    <a:lnT>
                      <a:noFill/>
                    </a:lnT>
                    <a:lnB>
                      <a:noFill/>
                    </a:lnB>
                    <a:solidFill>
                      <a:srgbClr val="FAFBFC"/>
                    </a:solidFill>
                  </a:tcPr>
                </a:tc>
                <a:extLst>
                  <a:ext uri="{0D108BD9-81ED-4DB2-BD59-A6C34878D82A}">
                    <a16:rowId xmlns:a16="http://schemas.microsoft.com/office/drawing/2014/main" val="826948675"/>
                  </a:ext>
                </a:extLst>
              </a:tr>
              <a:tr h="1466212">
                <a:tc>
                  <a:txBody>
                    <a:bodyPr/>
                    <a:lstStyle/>
                    <a:p>
                      <a:pPr algn="ctr"/>
                      <a:r>
                        <a:rPr lang="en-IN" sz="1800">
                          <a:solidFill>
                            <a:srgbClr val="002060"/>
                          </a:solidFill>
                          <a:effectLst/>
                        </a:rPr>
                        <a:t>Child Node</a:t>
                      </a:r>
                    </a:p>
                  </a:txBody>
                  <a:tcPr marL="47297" marR="47297" marT="23649" marB="23649" anchor="ctr">
                    <a:lnL>
                      <a:noFill/>
                    </a:lnL>
                    <a:lnR>
                      <a:noFill/>
                    </a:lnR>
                    <a:lnT>
                      <a:noFill/>
                    </a:lnT>
                    <a:lnB>
                      <a:noFill/>
                    </a:lnB>
                    <a:solidFill>
                      <a:srgbClr val="FAFBFC"/>
                    </a:solidFill>
                  </a:tcPr>
                </a:tc>
                <a:tc>
                  <a:txBody>
                    <a:bodyPr/>
                    <a:lstStyle/>
                    <a:p>
                      <a:pPr algn="ctr"/>
                      <a:r>
                        <a:rPr lang="en-US" sz="1800">
                          <a:solidFill>
                            <a:srgbClr val="002060"/>
                          </a:solidFill>
                          <a:effectLst/>
                        </a:rPr>
                        <a:t>All immediate successors of a node are its children. The relationship between the parent and child is considered as the parent-child relationship.</a:t>
                      </a:r>
                    </a:p>
                  </a:txBody>
                  <a:tcPr marL="47297" marR="47297" marT="23649" marB="23649" anchor="ctr">
                    <a:lnL>
                      <a:noFill/>
                    </a:lnL>
                    <a:lnR>
                      <a:noFill/>
                    </a:lnR>
                    <a:lnT>
                      <a:noFill/>
                    </a:lnT>
                    <a:lnB>
                      <a:noFill/>
                    </a:lnB>
                    <a:solidFill>
                      <a:srgbClr val="FAFBFC"/>
                    </a:solidFill>
                  </a:tcPr>
                </a:tc>
                <a:tc>
                  <a:txBody>
                    <a:bodyPr/>
                    <a:lstStyle/>
                    <a:p>
                      <a:pPr algn="ctr"/>
                      <a:r>
                        <a:rPr lang="en-US" sz="1800">
                          <a:solidFill>
                            <a:srgbClr val="002060"/>
                          </a:solidFill>
                          <a:effectLst/>
                        </a:rPr>
                        <a:t>F &amp; E are children of B</a:t>
                      </a:r>
                    </a:p>
                  </a:txBody>
                  <a:tcPr marL="47297" marR="47297" marT="23649" marB="23649" anchor="ctr">
                    <a:lnL>
                      <a:noFill/>
                    </a:lnL>
                    <a:lnR>
                      <a:noFill/>
                    </a:lnR>
                    <a:lnT>
                      <a:noFill/>
                    </a:lnT>
                    <a:lnB>
                      <a:noFill/>
                    </a:lnB>
                    <a:solidFill>
                      <a:srgbClr val="FAFBFC"/>
                    </a:solidFill>
                  </a:tcPr>
                </a:tc>
                <a:extLst>
                  <a:ext uri="{0D108BD9-81ED-4DB2-BD59-A6C34878D82A}">
                    <a16:rowId xmlns:a16="http://schemas.microsoft.com/office/drawing/2014/main" val="2246505665"/>
                  </a:ext>
                </a:extLst>
              </a:tr>
              <a:tr h="1324320">
                <a:tc>
                  <a:txBody>
                    <a:bodyPr/>
                    <a:lstStyle/>
                    <a:p>
                      <a:pPr algn="ctr"/>
                      <a:r>
                        <a:rPr lang="en-IN" sz="1800">
                          <a:solidFill>
                            <a:srgbClr val="002060"/>
                          </a:solidFill>
                          <a:effectLst/>
                        </a:rPr>
                        <a:t>Leaf</a:t>
                      </a:r>
                    </a:p>
                  </a:txBody>
                  <a:tcPr marL="47297" marR="47297" marT="23649" marB="23649" anchor="ctr">
                    <a:lnL>
                      <a:noFill/>
                    </a:lnL>
                    <a:lnR>
                      <a:noFill/>
                    </a:lnR>
                    <a:lnT>
                      <a:noFill/>
                    </a:lnT>
                    <a:lnB>
                      <a:noFill/>
                    </a:lnB>
                    <a:solidFill>
                      <a:srgbClr val="FAFBFC"/>
                    </a:solidFill>
                  </a:tcPr>
                </a:tc>
                <a:tc>
                  <a:txBody>
                    <a:bodyPr/>
                    <a:lstStyle/>
                    <a:p>
                      <a:pPr algn="ctr"/>
                      <a:r>
                        <a:rPr lang="en-US" sz="1800">
                          <a:solidFill>
                            <a:srgbClr val="002060"/>
                          </a:solidFill>
                          <a:effectLst/>
                        </a:rPr>
                        <a:t>Node which does not have any child is a leaf. Usually the boundary nodes of a tree or last nodes of the tree are the leaf or collectively called leaves of the tree.</a:t>
                      </a:r>
                    </a:p>
                  </a:txBody>
                  <a:tcPr marL="47297" marR="47297" marT="23649" marB="23649" anchor="ctr">
                    <a:lnL>
                      <a:noFill/>
                    </a:lnL>
                    <a:lnR>
                      <a:noFill/>
                    </a:lnR>
                    <a:lnT>
                      <a:noFill/>
                    </a:lnT>
                    <a:lnB>
                      <a:noFill/>
                    </a:lnB>
                    <a:solidFill>
                      <a:srgbClr val="FAFBFC"/>
                    </a:solidFill>
                  </a:tcPr>
                </a:tc>
                <a:tc>
                  <a:txBody>
                    <a:bodyPr/>
                    <a:lstStyle/>
                    <a:p>
                      <a:pPr algn="ctr"/>
                      <a:r>
                        <a:rPr lang="en-US" sz="1800" dirty="0">
                          <a:solidFill>
                            <a:srgbClr val="002060"/>
                          </a:solidFill>
                          <a:effectLst/>
                        </a:rPr>
                        <a:t>E, F, J, K, H, I are the leaf nodes.</a:t>
                      </a:r>
                    </a:p>
                  </a:txBody>
                  <a:tcPr marL="47297" marR="47297" marT="23649" marB="23649" anchor="ctr">
                    <a:lnL>
                      <a:noFill/>
                    </a:lnL>
                    <a:lnR>
                      <a:noFill/>
                    </a:lnR>
                    <a:lnT>
                      <a:noFill/>
                    </a:lnT>
                    <a:lnB>
                      <a:noFill/>
                    </a:lnB>
                    <a:solidFill>
                      <a:srgbClr val="FAFBFC"/>
                    </a:solidFill>
                  </a:tcPr>
                </a:tc>
                <a:extLst>
                  <a:ext uri="{0D108BD9-81ED-4DB2-BD59-A6C34878D82A}">
                    <a16:rowId xmlns:a16="http://schemas.microsoft.com/office/drawing/2014/main" val="2456740742"/>
                  </a:ext>
                </a:extLst>
              </a:tr>
            </a:tbl>
          </a:graphicData>
        </a:graphic>
      </p:graphicFrame>
    </p:spTree>
    <p:extLst>
      <p:ext uri="{BB962C8B-B14F-4D97-AF65-F5344CB8AC3E}">
        <p14:creationId xmlns:p14="http://schemas.microsoft.com/office/powerpoint/2010/main" val="6051671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Tree Terminologies</a:t>
            </a:r>
            <a:endParaRPr lang="fr-FR" sz="2800" b="1" kern="0" spc="-100" dirty="0">
              <a:solidFill>
                <a:schemeClr val="bg1">
                  <a:lumMod val="95000"/>
                  <a:lumOff val="5000"/>
                </a:schemeClr>
              </a:solidFill>
              <a:latin typeface="Arial" panose="020B0604020202020204" pitchFamily="34" charset="0"/>
            </a:endParaRPr>
          </a:p>
        </p:txBody>
      </p:sp>
      <p:graphicFrame>
        <p:nvGraphicFramePr>
          <p:cNvPr id="9" name="Table 8">
            <a:extLst>
              <a:ext uri="{FF2B5EF4-FFF2-40B4-BE49-F238E27FC236}">
                <a16:creationId xmlns:a16="http://schemas.microsoft.com/office/drawing/2014/main" id="{A9F7CDE3-432B-472B-A576-6B9D7455BE7B}"/>
              </a:ext>
            </a:extLst>
          </p:cNvPr>
          <p:cNvGraphicFramePr>
            <a:graphicFrameLocks noGrp="1"/>
          </p:cNvGraphicFramePr>
          <p:nvPr>
            <p:extLst>
              <p:ext uri="{D42A27DB-BD31-4B8C-83A1-F6EECF244321}">
                <p14:modId xmlns:p14="http://schemas.microsoft.com/office/powerpoint/2010/main" val="1132764453"/>
              </p:ext>
            </p:extLst>
          </p:nvPr>
        </p:nvGraphicFramePr>
        <p:xfrm>
          <a:off x="434109" y="1318646"/>
          <a:ext cx="11323781" cy="4431880"/>
        </p:xfrm>
        <a:graphic>
          <a:graphicData uri="http://schemas.openxmlformats.org/drawingml/2006/table">
            <a:tbl>
              <a:tblPr/>
              <a:tblGrid>
                <a:gridCol w="1779079">
                  <a:extLst>
                    <a:ext uri="{9D8B030D-6E8A-4147-A177-3AD203B41FA5}">
                      <a16:colId xmlns:a16="http://schemas.microsoft.com/office/drawing/2014/main" val="2863334739"/>
                    </a:ext>
                  </a:extLst>
                </a:gridCol>
                <a:gridCol w="5770108">
                  <a:extLst>
                    <a:ext uri="{9D8B030D-6E8A-4147-A177-3AD203B41FA5}">
                      <a16:colId xmlns:a16="http://schemas.microsoft.com/office/drawing/2014/main" val="1315714180"/>
                    </a:ext>
                  </a:extLst>
                </a:gridCol>
                <a:gridCol w="3774594">
                  <a:extLst>
                    <a:ext uri="{9D8B030D-6E8A-4147-A177-3AD203B41FA5}">
                      <a16:colId xmlns:a16="http://schemas.microsoft.com/office/drawing/2014/main" val="634168577"/>
                    </a:ext>
                  </a:extLst>
                </a:gridCol>
              </a:tblGrid>
              <a:tr h="1195422">
                <a:tc>
                  <a:txBody>
                    <a:bodyPr/>
                    <a:lstStyle/>
                    <a:p>
                      <a:pPr algn="ctr"/>
                      <a:r>
                        <a:rPr lang="en-IN" sz="1800">
                          <a:solidFill>
                            <a:srgbClr val="002060"/>
                          </a:solidFill>
                          <a:effectLst/>
                        </a:rPr>
                        <a:t>Edge</a:t>
                      </a:r>
                    </a:p>
                  </a:txBody>
                  <a:tcPr marL="47817" marR="47817" marT="23908" marB="23908" anchor="ctr">
                    <a:lnL>
                      <a:noFill/>
                    </a:lnL>
                    <a:lnR>
                      <a:noFill/>
                    </a:lnR>
                    <a:lnT>
                      <a:noFill/>
                    </a:lnT>
                    <a:lnB>
                      <a:noFill/>
                    </a:lnB>
                    <a:solidFill>
                      <a:srgbClr val="FAFBFC"/>
                    </a:solidFill>
                  </a:tcPr>
                </a:tc>
                <a:tc>
                  <a:txBody>
                    <a:bodyPr/>
                    <a:lstStyle/>
                    <a:p>
                      <a:pPr algn="ctr"/>
                      <a:r>
                        <a:rPr lang="en-US" sz="1800">
                          <a:solidFill>
                            <a:srgbClr val="002060"/>
                          </a:solidFill>
                          <a:effectLst/>
                        </a:rPr>
                        <a:t>Edge is the connection represented by a line between one node to another.In a tree with n nodes, there will be ‘n-1’ edges in a tree.</a:t>
                      </a:r>
                    </a:p>
                  </a:txBody>
                  <a:tcPr marL="47817" marR="47817" marT="23908" marB="23908" anchor="ctr">
                    <a:lnL>
                      <a:noFill/>
                    </a:lnL>
                    <a:lnR>
                      <a:noFill/>
                    </a:lnR>
                    <a:lnT>
                      <a:noFill/>
                    </a:lnT>
                    <a:lnB>
                      <a:noFill/>
                    </a:lnB>
                    <a:solidFill>
                      <a:srgbClr val="FAFBFC"/>
                    </a:solidFill>
                  </a:tcPr>
                </a:tc>
                <a:tc>
                  <a:txBody>
                    <a:bodyPr/>
                    <a:lstStyle/>
                    <a:p>
                      <a:pPr algn="ctr"/>
                      <a:r>
                        <a:rPr lang="en-US" sz="1800">
                          <a:solidFill>
                            <a:srgbClr val="002060"/>
                          </a:solidFill>
                          <a:effectLst/>
                        </a:rPr>
                        <a:t>Connecting line between A&amp;B OR A&amp;C OR B&amp;F OR any other nodes connecting each other.</a:t>
                      </a:r>
                    </a:p>
                  </a:txBody>
                  <a:tcPr marL="47817" marR="47817" marT="23908" marB="23908" anchor="ctr">
                    <a:lnL>
                      <a:noFill/>
                    </a:lnL>
                    <a:lnR>
                      <a:noFill/>
                    </a:lnR>
                    <a:lnT>
                      <a:noFill/>
                    </a:lnT>
                    <a:lnB>
                      <a:noFill/>
                    </a:lnB>
                    <a:solidFill>
                      <a:srgbClr val="FAFBFC"/>
                    </a:solidFill>
                  </a:tcPr>
                </a:tc>
                <a:extLst>
                  <a:ext uri="{0D108BD9-81ED-4DB2-BD59-A6C34878D82A}">
                    <a16:rowId xmlns:a16="http://schemas.microsoft.com/office/drawing/2014/main" val="2591390693"/>
                  </a:ext>
                </a:extLst>
              </a:tr>
              <a:tr h="1195422">
                <a:tc>
                  <a:txBody>
                    <a:bodyPr/>
                    <a:lstStyle/>
                    <a:p>
                      <a:pPr algn="ctr"/>
                      <a:r>
                        <a:rPr lang="en-IN" sz="1800">
                          <a:solidFill>
                            <a:srgbClr val="002060"/>
                          </a:solidFill>
                          <a:effectLst/>
                        </a:rPr>
                        <a:t>Siblings</a:t>
                      </a:r>
                    </a:p>
                  </a:txBody>
                  <a:tcPr marL="47817" marR="47817" marT="23908" marB="23908" anchor="ctr">
                    <a:lnL>
                      <a:noFill/>
                    </a:lnL>
                    <a:lnR>
                      <a:noFill/>
                    </a:lnR>
                    <a:lnT>
                      <a:noFill/>
                    </a:lnT>
                    <a:lnB>
                      <a:noFill/>
                    </a:lnB>
                    <a:solidFill>
                      <a:srgbClr val="FAFBFC"/>
                    </a:solidFill>
                  </a:tcPr>
                </a:tc>
                <a:tc>
                  <a:txBody>
                    <a:bodyPr/>
                    <a:lstStyle/>
                    <a:p>
                      <a:pPr algn="ctr"/>
                      <a:r>
                        <a:rPr lang="en-US" sz="1800">
                          <a:solidFill>
                            <a:srgbClr val="002060"/>
                          </a:solidFill>
                          <a:effectLst/>
                        </a:rPr>
                        <a:t>Siblings in real life means people with the same parents, similarly in the case of trees, nodes with common parents are considered to be siblings.</a:t>
                      </a:r>
                    </a:p>
                  </a:txBody>
                  <a:tcPr marL="47817" marR="47817" marT="23908" marB="23908" anchor="ctr">
                    <a:lnL>
                      <a:noFill/>
                    </a:lnL>
                    <a:lnR>
                      <a:noFill/>
                    </a:lnR>
                    <a:lnT>
                      <a:noFill/>
                    </a:lnT>
                    <a:lnB>
                      <a:noFill/>
                    </a:lnB>
                    <a:solidFill>
                      <a:srgbClr val="FAFBFC"/>
                    </a:solidFill>
                  </a:tcPr>
                </a:tc>
                <a:tc>
                  <a:txBody>
                    <a:bodyPr/>
                    <a:lstStyle/>
                    <a:p>
                      <a:pPr algn="ctr"/>
                      <a:r>
                        <a:rPr lang="en-IN" sz="1800">
                          <a:solidFill>
                            <a:srgbClr val="002060"/>
                          </a:solidFill>
                          <a:effectLst/>
                        </a:rPr>
                        <a:t>H&amp;I are siblings</a:t>
                      </a:r>
                    </a:p>
                  </a:txBody>
                  <a:tcPr marL="47817" marR="47817" marT="23908" marB="23908" anchor="ctr">
                    <a:lnL>
                      <a:noFill/>
                    </a:lnL>
                    <a:lnR>
                      <a:noFill/>
                    </a:lnR>
                    <a:lnT>
                      <a:noFill/>
                    </a:lnT>
                    <a:lnB>
                      <a:noFill/>
                    </a:lnB>
                    <a:solidFill>
                      <a:srgbClr val="FAFBFC"/>
                    </a:solidFill>
                  </a:tcPr>
                </a:tc>
                <a:extLst>
                  <a:ext uri="{0D108BD9-81ED-4DB2-BD59-A6C34878D82A}">
                    <a16:rowId xmlns:a16="http://schemas.microsoft.com/office/drawing/2014/main" val="873712782"/>
                  </a:ext>
                </a:extLst>
              </a:tr>
              <a:tr h="621620">
                <a:tc>
                  <a:txBody>
                    <a:bodyPr/>
                    <a:lstStyle/>
                    <a:p>
                      <a:pPr algn="ctr"/>
                      <a:r>
                        <a:rPr lang="en-IN" sz="1800">
                          <a:solidFill>
                            <a:srgbClr val="002060"/>
                          </a:solidFill>
                          <a:effectLst/>
                        </a:rPr>
                        <a:t>Path</a:t>
                      </a:r>
                    </a:p>
                  </a:txBody>
                  <a:tcPr marL="47817" marR="47817" marT="23908" marB="23908" anchor="ctr">
                    <a:lnL>
                      <a:noFill/>
                    </a:lnL>
                    <a:lnR>
                      <a:noFill/>
                    </a:lnR>
                    <a:lnT>
                      <a:noFill/>
                    </a:lnT>
                    <a:lnB>
                      <a:noFill/>
                    </a:lnB>
                    <a:solidFill>
                      <a:srgbClr val="FAFBFC"/>
                    </a:solidFill>
                  </a:tcPr>
                </a:tc>
                <a:tc>
                  <a:txBody>
                    <a:bodyPr/>
                    <a:lstStyle/>
                    <a:p>
                      <a:pPr algn="ctr"/>
                      <a:r>
                        <a:rPr lang="en-US" sz="1800">
                          <a:solidFill>
                            <a:srgbClr val="002060"/>
                          </a:solidFill>
                          <a:effectLst/>
                        </a:rPr>
                        <a:t>Path is a number of successive edges from source node to destination node.</a:t>
                      </a:r>
                    </a:p>
                  </a:txBody>
                  <a:tcPr marL="47817" marR="47817" marT="23908" marB="23908" anchor="ctr">
                    <a:lnL>
                      <a:noFill/>
                    </a:lnL>
                    <a:lnR>
                      <a:noFill/>
                    </a:lnR>
                    <a:lnT>
                      <a:noFill/>
                    </a:lnT>
                    <a:lnB>
                      <a:noFill/>
                    </a:lnB>
                    <a:solidFill>
                      <a:srgbClr val="FAFBFC"/>
                    </a:solidFill>
                  </a:tcPr>
                </a:tc>
                <a:tc>
                  <a:txBody>
                    <a:bodyPr/>
                    <a:lstStyle/>
                    <a:p>
                      <a:pPr algn="ctr"/>
                      <a:r>
                        <a:rPr lang="en-US" sz="1800">
                          <a:solidFill>
                            <a:srgbClr val="002060"/>
                          </a:solidFill>
                          <a:effectLst/>
                        </a:rPr>
                        <a:t>A ,C, G, K is path from node A to K</a:t>
                      </a:r>
                    </a:p>
                  </a:txBody>
                  <a:tcPr marL="47817" marR="47817" marT="23908" marB="23908" anchor="ctr">
                    <a:lnL>
                      <a:noFill/>
                    </a:lnL>
                    <a:lnR>
                      <a:noFill/>
                    </a:lnR>
                    <a:lnT>
                      <a:noFill/>
                    </a:lnT>
                    <a:lnB>
                      <a:noFill/>
                    </a:lnB>
                    <a:solidFill>
                      <a:srgbClr val="FAFBFC"/>
                    </a:solidFill>
                  </a:tcPr>
                </a:tc>
                <a:extLst>
                  <a:ext uri="{0D108BD9-81ED-4DB2-BD59-A6C34878D82A}">
                    <a16:rowId xmlns:a16="http://schemas.microsoft.com/office/drawing/2014/main" val="4177433525"/>
                  </a:ext>
                </a:extLst>
              </a:tr>
              <a:tr h="1338873">
                <a:tc>
                  <a:txBody>
                    <a:bodyPr/>
                    <a:lstStyle/>
                    <a:p>
                      <a:pPr algn="ctr"/>
                      <a:r>
                        <a:rPr lang="en-IN" sz="1800">
                          <a:solidFill>
                            <a:srgbClr val="002060"/>
                          </a:solidFill>
                          <a:effectLst/>
                        </a:rPr>
                        <a:t>Height of Node</a:t>
                      </a:r>
                    </a:p>
                  </a:txBody>
                  <a:tcPr marL="47817" marR="47817" marT="23908" marB="23908" anchor="ctr">
                    <a:lnL>
                      <a:noFill/>
                    </a:lnL>
                    <a:lnR>
                      <a:noFill/>
                    </a:lnR>
                    <a:lnT>
                      <a:noFill/>
                    </a:lnT>
                    <a:lnB>
                      <a:noFill/>
                    </a:lnB>
                    <a:solidFill>
                      <a:srgbClr val="FAFBFC"/>
                    </a:solidFill>
                  </a:tcPr>
                </a:tc>
                <a:tc>
                  <a:txBody>
                    <a:bodyPr/>
                    <a:lstStyle/>
                    <a:p>
                      <a:pPr algn="ctr"/>
                      <a:r>
                        <a:rPr lang="en-US" sz="1800">
                          <a:solidFill>
                            <a:srgbClr val="002060"/>
                          </a:solidFill>
                          <a:effectLst/>
                        </a:rPr>
                        <a:t>Height of a node represents the number of edges on the longest path between that node and a leaf.</a:t>
                      </a:r>
                    </a:p>
                  </a:txBody>
                  <a:tcPr marL="47817" marR="47817" marT="23908" marB="23908" anchor="ctr">
                    <a:lnL>
                      <a:noFill/>
                    </a:lnL>
                    <a:lnR>
                      <a:noFill/>
                    </a:lnR>
                    <a:lnT>
                      <a:noFill/>
                    </a:lnT>
                    <a:lnB>
                      <a:noFill/>
                    </a:lnB>
                    <a:solidFill>
                      <a:srgbClr val="FAFBFC"/>
                    </a:solidFill>
                  </a:tcPr>
                </a:tc>
                <a:tc>
                  <a:txBody>
                    <a:bodyPr/>
                    <a:lstStyle/>
                    <a:p>
                      <a:pPr algn="ctr"/>
                      <a:r>
                        <a:rPr lang="en-US" sz="1800" dirty="0">
                          <a:solidFill>
                            <a:srgbClr val="002060"/>
                          </a:solidFill>
                          <a:effectLst/>
                        </a:rPr>
                        <a:t>A, C, G, K form a height. Height of A is no. of edges between A and K,, which is 3. Similarly the height of G is 1 as it has just one edge until the next leaf node.</a:t>
                      </a:r>
                    </a:p>
                  </a:txBody>
                  <a:tcPr marL="47817" marR="47817" marT="23908" marB="23908" anchor="ctr">
                    <a:lnL>
                      <a:noFill/>
                    </a:lnL>
                    <a:lnR>
                      <a:noFill/>
                    </a:lnR>
                    <a:lnT>
                      <a:noFill/>
                    </a:lnT>
                    <a:lnB>
                      <a:noFill/>
                    </a:lnB>
                    <a:solidFill>
                      <a:srgbClr val="FAFBFC"/>
                    </a:solidFill>
                  </a:tcPr>
                </a:tc>
                <a:extLst>
                  <a:ext uri="{0D108BD9-81ED-4DB2-BD59-A6C34878D82A}">
                    <a16:rowId xmlns:a16="http://schemas.microsoft.com/office/drawing/2014/main" val="3123087532"/>
                  </a:ext>
                </a:extLst>
              </a:tr>
            </a:tbl>
          </a:graphicData>
        </a:graphic>
      </p:graphicFrame>
    </p:spTree>
    <p:extLst>
      <p:ext uri="{BB962C8B-B14F-4D97-AF65-F5344CB8AC3E}">
        <p14:creationId xmlns:p14="http://schemas.microsoft.com/office/powerpoint/2010/main" val="19622856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Tree Terminologies</a:t>
            </a:r>
            <a:endParaRPr lang="fr-FR" sz="2800" b="1" kern="0" spc="-100" dirty="0">
              <a:solidFill>
                <a:schemeClr val="bg1">
                  <a:lumMod val="95000"/>
                  <a:lumOff val="5000"/>
                </a:schemeClr>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2F6C3D94-FA56-0A4A-3BE7-B5D2F63BB076}"/>
              </a:ext>
            </a:extLst>
          </p:cNvPr>
          <p:cNvGraphicFramePr>
            <a:graphicFrameLocks noGrp="1"/>
          </p:cNvGraphicFramePr>
          <p:nvPr>
            <p:extLst>
              <p:ext uri="{D42A27DB-BD31-4B8C-83A1-F6EECF244321}">
                <p14:modId xmlns:p14="http://schemas.microsoft.com/office/powerpoint/2010/main" val="3200853211"/>
              </p:ext>
            </p:extLst>
          </p:nvPr>
        </p:nvGraphicFramePr>
        <p:xfrm>
          <a:off x="547312" y="946704"/>
          <a:ext cx="11125284" cy="4351338"/>
        </p:xfrm>
        <a:graphic>
          <a:graphicData uri="http://schemas.openxmlformats.org/drawingml/2006/table">
            <a:tbl>
              <a:tblPr/>
              <a:tblGrid>
                <a:gridCol w="1885266">
                  <a:extLst>
                    <a:ext uri="{9D8B030D-6E8A-4147-A177-3AD203B41FA5}">
                      <a16:colId xmlns:a16="http://schemas.microsoft.com/office/drawing/2014/main" val="905911852"/>
                    </a:ext>
                  </a:extLst>
                </a:gridCol>
                <a:gridCol w="5531590">
                  <a:extLst>
                    <a:ext uri="{9D8B030D-6E8A-4147-A177-3AD203B41FA5}">
                      <a16:colId xmlns:a16="http://schemas.microsoft.com/office/drawing/2014/main" val="111059481"/>
                    </a:ext>
                  </a:extLst>
                </a:gridCol>
                <a:gridCol w="3708428">
                  <a:extLst>
                    <a:ext uri="{9D8B030D-6E8A-4147-A177-3AD203B41FA5}">
                      <a16:colId xmlns:a16="http://schemas.microsoft.com/office/drawing/2014/main" val="1051445874"/>
                    </a:ext>
                  </a:extLst>
                </a:gridCol>
              </a:tblGrid>
              <a:tr h="1542246">
                <a:tc>
                  <a:txBody>
                    <a:bodyPr/>
                    <a:lstStyle/>
                    <a:p>
                      <a:pPr algn="ctr"/>
                      <a:r>
                        <a:rPr lang="en-IN" sz="1800">
                          <a:solidFill>
                            <a:srgbClr val="002060"/>
                          </a:solidFill>
                          <a:effectLst/>
                        </a:rPr>
                        <a:t>Levels of node</a:t>
                      </a:r>
                    </a:p>
                  </a:txBody>
                  <a:tcPr marL="55080" marR="55080" marT="27540" marB="27540" anchor="ctr">
                    <a:lnL>
                      <a:noFill/>
                    </a:lnL>
                    <a:lnR>
                      <a:noFill/>
                    </a:lnR>
                    <a:lnT>
                      <a:noFill/>
                    </a:lnT>
                    <a:lnB>
                      <a:noFill/>
                    </a:lnB>
                    <a:solidFill>
                      <a:srgbClr val="FAFBFC"/>
                    </a:solidFill>
                  </a:tcPr>
                </a:tc>
                <a:tc>
                  <a:txBody>
                    <a:bodyPr/>
                    <a:lstStyle/>
                    <a:p>
                      <a:pPr algn="ctr"/>
                      <a:r>
                        <a:rPr lang="en-US" sz="1800">
                          <a:solidFill>
                            <a:srgbClr val="002060"/>
                          </a:solidFill>
                          <a:effectLst/>
                        </a:rPr>
                        <a:t>Level of a node represents the generation of a node. If the root node is at level 0, then its next child node is at level 1, its grandchild is at level 2, and so on</a:t>
                      </a:r>
                    </a:p>
                  </a:txBody>
                  <a:tcPr marL="55080" marR="55080" marT="27540" marB="27540" anchor="ctr">
                    <a:lnL>
                      <a:noFill/>
                    </a:lnL>
                    <a:lnR>
                      <a:noFill/>
                    </a:lnR>
                    <a:lnT>
                      <a:noFill/>
                    </a:lnT>
                    <a:lnB>
                      <a:noFill/>
                    </a:lnB>
                    <a:solidFill>
                      <a:srgbClr val="FAFBFC"/>
                    </a:solidFill>
                  </a:tcPr>
                </a:tc>
                <a:tc>
                  <a:txBody>
                    <a:bodyPr/>
                    <a:lstStyle/>
                    <a:p>
                      <a:pPr algn="ctr"/>
                      <a:r>
                        <a:rPr lang="en-US" sz="1800">
                          <a:solidFill>
                            <a:srgbClr val="002060"/>
                          </a:solidFill>
                          <a:effectLst/>
                        </a:rPr>
                        <a:t>Level of H, I &amp; J is 3. Level of D, E, F &amp; G is 2</a:t>
                      </a:r>
                    </a:p>
                  </a:txBody>
                  <a:tcPr marL="55080" marR="55080" marT="27540" marB="27540" anchor="ctr">
                    <a:lnL>
                      <a:noFill/>
                    </a:lnL>
                    <a:lnR>
                      <a:noFill/>
                    </a:lnR>
                    <a:lnT>
                      <a:noFill/>
                    </a:lnT>
                    <a:lnB>
                      <a:noFill/>
                    </a:lnB>
                    <a:solidFill>
                      <a:srgbClr val="FAFBFC"/>
                    </a:solidFill>
                  </a:tcPr>
                </a:tc>
                <a:extLst>
                  <a:ext uri="{0D108BD9-81ED-4DB2-BD59-A6C34878D82A}">
                    <a16:rowId xmlns:a16="http://schemas.microsoft.com/office/drawing/2014/main" val="2112093328"/>
                  </a:ext>
                </a:extLst>
              </a:tr>
              <a:tr h="716043">
                <a:tc>
                  <a:txBody>
                    <a:bodyPr/>
                    <a:lstStyle/>
                    <a:p>
                      <a:pPr algn="ctr"/>
                      <a:r>
                        <a:rPr lang="en-IN" sz="1800">
                          <a:solidFill>
                            <a:srgbClr val="002060"/>
                          </a:solidFill>
                          <a:effectLst/>
                        </a:rPr>
                        <a:t>Degree of Node</a:t>
                      </a:r>
                    </a:p>
                  </a:txBody>
                  <a:tcPr marL="55080" marR="55080" marT="27540" marB="27540" anchor="ctr">
                    <a:lnL>
                      <a:noFill/>
                    </a:lnL>
                    <a:lnR>
                      <a:noFill/>
                    </a:lnR>
                    <a:lnT>
                      <a:noFill/>
                    </a:lnT>
                    <a:lnB>
                      <a:noFill/>
                    </a:lnB>
                    <a:solidFill>
                      <a:srgbClr val="FAFBFC"/>
                    </a:solidFill>
                  </a:tcPr>
                </a:tc>
                <a:tc>
                  <a:txBody>
                    <a:bodyPr/>
                    <a:lstStyle/>
                    <a:p>
                      <a:pPr algn="ctr"/>
                      <a:r>
                        <a:rPr lang="en-US" sz="1800">
                          <a:solidFill>
                            <a:srgbClr val="002060"/>
                          </a:solidFill>
                          <a:effectLst/>
                        </a:rPr>
                        <a:t>Degree of a node implies the number of child nodes a node has.</a:t>
                      </a:r>
                    </a:p>
                  </a:txBody>
                  <a:tcPr marL="55080" marR="55080" marT="27540" marB="27540" anchor="ctr">
                    <a:lnL>
                      <a:noFill/>
                    </a:lnL>
                    <a:lnR>
                      <a:noFill/>
                    </a:lnR>
                    <a:lnT>
                      <a:noFill/>
                    </a:lnT>
                    <a:lnB>
                      <a:noFill/>
                    </a:lnB>
                    <a:solidFill>
                      <a:srgbClr val="FAFBFC"/>
                    </a:solidFill>
                  </a:tcPr>
                </a:tc>
                <a:tc>
                  <a:txBody>
                    <a:bodyPr/>
                    <a:lstStyle/>
                    <a:p>
                      <a:pPr algn="ctr"/>
                      <a:r>
                        <a:rPr lang="en-US" sz="1800">
                          <a:solidFill>
                            <a:srgbClr val="002060"/>
                          </a:solidFill>
                          <a:effectLst/>
                        </a:rPr>
                        <a:t>Degree of D is 2 and of C is 3</a:t>
                      </a:r>
                    </a:p>
                  </a:txBody>
                  <a:tcPr marL="55080" marR="55080" marT="27540" marB="27540" anchor="ctr">
                    <a:lnL>
                      <a:noFill/>
                    </a:lnL>
                    <a:lnR>
                      <a:noFill/>
                    </a:lnR>
                    <a:lnT>
                      <a:noFill/>
                    </a:lnT>
                    <a:lnB>
                      <a:noFill/>
                    </a:lnB>
                    <a:solidFill>
                      <a:srgbClr val="FAFBFC"/>
                    </a:solidFill>
                  </a:tcPr>
                </a:tc>
                <a:extLst>
                  <a:ext uri="{0D108BD9-81ED-4DB2-BD59-A6C34878D82A}">
                    <a16:rowId xmlns:a16="http://schemas.microsoft.com/office/drawing/2014/main" val="2557339461"/>
                  </a:ext>
                </a:extLst>
              </a:tr>
              <a:tr h="1377006">
                <a:tc>
                  <a:txBody>
                    <a:bodyPr/>
                    <a:lstStyle/>
                    <a:p>
                      <a:pPr algn="ctr"/>
                      <a:r>
                        <a:rPr lang="en-IN" sz="1800">
                          <a:solidFill>
                            <a:srgbClr val="002060"/>
                          </a:solidFill>
                          <a:effectLst/>
                        </a:rPr>
                        <a:t>Visiting</a:t>
                      </a:r>
                    </a:p>
                  </a:txBody>
                  <a:tcPr marL="55080" marR="55080" marT="27540" marB="27540" anchor="ctr">
                    <a:lnL>
                      <a:noFill/>
                    </a:lnL>
                    <a:lnR>
                      <a:noFill/>
                    </a:lnR>
                    <a:lnT>
                      <a:noFill/>
                    </a:lnT>
                    <a:lnB>
                      <a:noFill/>
                    </a:lnB>
                    <a:solidFill>
                      <a:srgbClr val="FAFBFC"/>
                    </a:solidFill>
                  </a:tcPr>
                </a:tc>
                <a:tc>
                  <a:txBody>
                    <a:bodyPr/>
                    <a:lstStyle/>
                    <a:p>
                      <a:pPr algn="ctr"/>
                      <a:r>
                        <a:rPr lang="en-US" sz="1800">
                          <a:solidFill>
                            <a:srgbClr val="002060"/>
                          </a:solidFill>
                          <a:effectLst/>
                        </a:rPr>
                        <a:t>When you’ve iterated or traversed to a specific node programmatically, accessing value or checking value of the current node is called visiting.</a:t>
                      </a:r>
                    </a:p>
                  </a:txBody>
                  <a:tcPr marL="55080" marR="55080" marT="27540" marB="27540" anchor="ctr">
                    <a:lnL>
                      <a:noFill/>
                    </a:lnL>
                    <a:lnR>
                      <a:noFill/>
                    </a:lnR>
                    <a:lnT>
                      <a:noFill/>
                    </a:lnT>
                    <a:lnB>
                      <a:noFill/>
                    </a:lnB>
                    <a:solidFill>
                      <a:srgbClr val="FAFBFC"/>
                    </a:solidFill>
                  </a:tcPr>
                </a:tc>
                <a:tc>
                  <a:txBody>
                    <a:bodyPr/>
                    <a:lstStyle/>
                    <a:p>
                      <a:pPr algn="ctr"/>
                      <a:endParaRPr lang="en-IN" sz="1800">
                        <a:solidFill>
                          <a:srgbClr val="002060"/>
                        </a:solidFill>
                        <a:effectLst/>
                      </a:endParaRPr>
                    </a:p>
                  </a:txBody>
                  <a:tcPr marL="55080" marR="55080" marT="27540" marB="27540" anchor="ctr">
                    <a:lnL>
                      <a:noFill/>
                    </a:lnL>
                    <a:lnR>
                      <a:noFill/>
                    </a:lnR>
                    <a:lnT>
                      <a:noFill/>
                    </a:lnT>
                    <a:lnB>
                      <a:noFill/>
                    </a:lnB>
                    <a:solidFill>
                      <a:srgbClr val="FAFBFC"/>
                    </a:solidFill>
                  </a:tcPr>
                </a:tc>
                <a:extLst>
                  <a:ext uri="{0D108BD9-81ED-4DB2-BD59-A6C34878D82A}">
                    <a16:rowId xmlns:a16="http://schemas.microsoft.com/office/drawing/2014/main" val="918725296"/>
                  </a:ext>
                </a:extLst>
              </a:tr>
              <a:tr h="716043">
                <a:tc>
                  <a:txBody>
                    <a:bodyPr/>
                    <a:lstStyle/>
                    <a:p>
                      <a:pPr algn="ctr"/>
                      <a:r>
                        <a:rPr lang="en-IN" sz="1800">
                          <a:solidFill>
                            <a:srgbClr val="002060"/>
                          </a:solidFill>
                          <a:effectLst/>
                        </a:rPr>
                        <a:t>Internal Node</a:t>
                      </a:r>
                    </a:p>
                  </a:txBody>
                  <a:tcPr marL="55080" marR="55080" marT="27540" marB="27540" anchor="ctr">
                    <a:lnL>
                      <a:noFill/>
                    </a:lnL>
                    <a:lnR>
                      <a:noFill/>
                    </a:lnR>
                    <a:lnT>
                      <a:noFill/>
                    </a:lnT>
                    <a:lnB>
                      <a:noFill/>
                    </a:lnB>
                    <a:solidFill>
                      <a:srgbClr val="FAFBFC"/>
                    </a:solidFill>
                  </a:tcPr>
                </a:tc>
                <a:tc>
                  <a:txBody>
                    <a:bodyPr/>
                    <a:lstStyle/>
                    <a:p>
                      <a:pPr algn="ctr"/>
                      <a:r>
                        <a:rPr lang="en-US" sz="1800">
                          <a:solidFill>
                            <a:srgbClr val="002060"/>
                          </a:solidFill>
                          <a:effectLst/>
                        </a:rPr>
                        <a:t>A node that has at least one child is known as an internal node.</a:t>
                      </a:r>
                    </a:p>
                  </a:txBody>
                  <a:tcPr marL="55080" marR="55080" marT="27540" marB="27540" anchor="ctr">
                    <a:lnL>
                      <a:noFill/>
                    </a:lnL>
                    <a:lnR>
                      <a:noFill/>
                    </a:lnR>
                    <a:lnT>
                      <a:noFill/>
                    </a:lnT>
                    <a:lnB>
                      <a:noFill/>
                    </a:lnB>
                    <a:solidFill>
                      <a:srgbClr val="FAFBFC"/>
                    </a:solidFill>
                  </a:tcPr>
                </a:tc>
                <a:tc>
                  <a:txBody>
                    <a:bodyPr/>
                    <a:lstStyle/>
                    <a:p>
                      <a:pPr algn="ctr"/>
                      <a:r>
                        <a:rPr lang="en-US" sz="1800" dirty="0">
                          <a:solidFill>
                            <a:srgbClr val="002060"/>
                          </a:solidFill>
                          <a:effectLst/>
                        </a:rPr>
                        <a:t>All the nodes except E, F, J, K, H, I are internal.</a:t>
                      </a:r>
                    </a:p>
                  </a:txBody>
                  <a:tcPr marL="55080" marR="55080" marT="27540" marB="27540" anchor="ctr">
                    <a:lnL>
                      <a:noFill/>
                    </a:lnL>
                    <a:lnR>
                      <a:noFill/>
                    </a:lnR>
                    <a:lnT>
                      <a:noFill/>
                    </a:lnT>
                    <a:lnB>
                      <a:noFill/>
                    </a:lnB>
                    <a:solidFill>
                      <a:srgbClr val="FAFBFC"/>
                    </a:solidFill>
                  </a:tcPr>
                </a:tc>
                <a:extLst>
                  <a:ext uri="{0D108BD9-81ED-4DB2-BD59-A6C34878D82A}">
                    <a16:rowId xmlns:a16="http://schemas.microsoft.com/office/drawing/2014/main" val="3396791343"/>
                  </a:ext>
                </a:extLst>
              </a:tr>
            </a:tbl>
          </a:graphicData>
        </a:graphic>
      </p:graphicFrame>
    </p:spTree>
    <p:extLst>
      <p:ext uri="{BB962C8B-B14F-4D97-AF65-F5344CB8AC3E}">
        <p14:creationId xmlns:p14="http://schemas.microsoft.com/office/powerpoint/2010/main" val="12089271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Tree Terminologies</a:t>
            </a:r>
            <a:endParaRPr lang="fr-FR" sz="2800" b="1" kern="0" spc="-100" dirty="0">
              <a:solidFill>
                <a:schemeClr val="bg1">
                  <a:lumMod val="95000"/>
                  <a:lumOff val="5000"/>
                </a:schemeClr>
              </a:solidFill>
              <a:latin typeface="Arial" panose="020B0604020202020204" pitchFamily="34" charset="0"/>
            </a:endParaRPr>
          </a:p>
        </p:txBody>
      </p:sp>
      <p:graphicFrame>
        <p:nvGraphicFramePr>
          <p:cNvPr id="3" name="Table 2">
            <a:extLst>
              <a:ext uri="{FF2B5EF4-FFF2-40B4-BE49-F238E27FC236}">
                <a16:creationId xmlns:a16="http://schemas.microsoft.com/office/drawing/2014/main" id="{39CC12A9-9D6F-5C14-97F5-AA844E433DE3}"/>
              </a:ext>
            </a:extLst>
          </p:cNvPr>
          <p:cNvGraphicFramePr>
            <a:graphicFrameLocks noGrp="1"/>
          </p:cNvGraphicFramePr>
          <p:nvPr>
            <p:extLst>
              <p:ext uri="{D42A27DB-BD31-4B8C-83A1-F6EECF244321}">
                <p14:modId xmlns:p14="http://schemas.microsoft.com/office/powerpoint/2010/main" val="1808877952"/>
              </p:ext>
            </p:extLst>
          </p:nvPr>
        </p:nvGraphicFramePr>
        <p:xfrm>
          <a:off x="532522" y="1368425"/>
          <a:ext cx="11018775" cy="4351338"/>
        </p:xfrm>
        <a:graphic>
          <a:graphicData uri="http://schemas.openxmlformats.org/drawingml/2006/table">
            <a:tbl>
              <a:tblPr/>
              <a:tblGrid>
                <a:gridCol w="2235258">
                  <a:extLst>
                    <a:ext uri="{9D8B030D-6E8A-4147-A177-3AD203B41FA5}">
                      <a16:colId xmlns:a16="http://schemas.microsoft.com/office/drawing/2014/main" val="1139780441"/>
                    </a:ext>
                  </a:extLst>
                </a:gridCol>
                <a:gridCol w="5110592">
                  <a:extLst>
                    <a:ext uri="{9D8B030D-6E8A-4147-A177-3AD203B41FA5}">
                      <a16:colId xmlns:a16="http://schemas.microsoft.com/office/drawing/2014/main" val="1824619434"/>
                    </a:ext>
                  </a:extLst>
                </a:gridCol>
                <a:gridCol w="3672925">
                  <a:extLst>
                    <a:ext uri="{9D8B030D-6E8A-4147-A177-3AD203B41FA5}">
                      <a16:colId xmlns:a16="http://schemas.microsoft.com/office/drawing/2014/main" val="2144125056"/>
                    </a:ext>
                  </a:extLst>
                </a:gridCol>
              </a:tblGrid>
              <a:tr h="849042">
                <a:tc>
                  <a:txBody>
                    <a:bodyPr/>
                    <a:lstStyle/>
                    <a:p>
                      <a:pPr algn="ctr"/>
                      <a:r>
                        <a:rPr lang="en-IN" sz="1800">
                          <a:solidFill>
                            <a:srgbClr val="002060"/>
                          </a:solidFill>
                          <a:effectLst/>
                        </a:rPr>
                        <a:t>Traversing</a:t>
                      </a:r>
                    </a:p>
                  </a:txBody>
                  <a:tcPr marL="53065" marR="53065" marT="26533" marB="26533" anchor="ctr">
                    <a:lnL>
                      <a:noFill/>
                    </a:lnL>
                    <a:lnR>
                      <a:noFill/>
                    </a:lnR>
                    <a:lnT>
                      <a:noFill/>
                    </a:lnT>
                    <a:lnB>
                      <a:noFill/>
                    </a:lnB>
                    <a:solidFill>
                      <a:srgbClr val="FAFBFC"/>
                    </a:solidFill>
                  </a:tcPr>
                </a:tc>
                <a:tc>
                  <a:txBody>
                    <a:bodyPr/>
                    <a:lstStyle/>
                    <a:p>
                      <a:pPr algn="ctr"/>
                      <a:r>
                        <a:rPr lang="en-US" sz="1800">
                          <a:solidFill>
                            <a:srgbClr val="002060"/>
                          </a:solidFill>
                          <a:effectLst/>
                        </a:rPr>
                        <a:t>Traversing is a process of visiting each node in a specific order in a tree data structure.</a:t>
                      </a:r>
                    </a:p>
                  </a:txBody>
                  <a:tcPr marL="53065" marR="53065" marT="26533" marB="26533" anchor="ctr">
                    <a:lnL>
                      <a:noFill/>
                    </a:lnL>
                    <a:lnR>
                      <a:noFill/>
                    </a:lnR>
                    <a:lnT>
                      <a:noFill/>
                    </a:lnT>
                    <a:lnB>
                      <a:noFill/>
                    </a:lnB>
                    <a:solidFill>
                      <a:srgbClr val="FAFBFC"/>
                    </a:solidFill>
                  </a:tcPr>
                </a:tc>
                <a:tc>
                  <a:txBody>
                    <a:bodyPr/>
                    <a:lstStyle/>
                    <a:p>
                      <a:pPr algn="ctr"/>
                      <a:r>
                        <a:rPr lang="en-US" sz="1800">
                          <a:solidFill>
                            <a:srgbClr val="002060"/>
                          </a:solidFill>
                          <a:effectLst/>
                        </a:rPr>
                        <a:t>There are three types of traversals: inorder, preorder, postorder traversal.</a:t>
                      </a:r>
                    </a:p>
                  </a:txBody>
                  <a:tcPr marL="53065" marR="53065" marT="26533" marB="26533" anchor="ctr">
                    <a:lnL>
                      <a:noFill/>
                    </a:lnL>
                    <a:lnR>
                      <a:noFill/>
                    </a:lnR>
                    <a:lnT>
                      <a:noFill/>
                    </a:lnT>
                    <a:lnB>
                      <a:noFill/>
                    </a:lnB>
                    <a:solidFill>
                      <a:srgbClr val="FAFBFC"/>
                    </a:solidFill>
                  </a:tcPr>
                </a:tc>
                <a:extLst>
                  <a:ext uri="{0D108BD9-81ED-4DB2-BD59-A6C34878D82A}">
                    <a16:rowId xmlns:a16="http://schemas.microsoft.com/office/drawing/2014/main" val="3885939737"/>
                  </a:ext>
                </a:extLst>
              </a:tr>
              <a:tr h="1804213">
                <a:tc>
                  <a:txBody>
                    <a:bodyPr/>
                    <a:lstStyle/>
                    <a:p>
                      <a:pPr algn="ctr"/>
                      <a:r>
                        <a:rPr lang="en-IN" sz="1800">
                          <a:solidFill>
                            <a:srgbClr val="002060"/>
                          </a:solidFill>
                          <a:effectLst/>
                        </a:rPr>
                        <a:t>Ancestor node</a:t>
                      </a:r>
                    </a:p>
                  </a:txBody>
                  <a:tcPr marL="53065" marR="53065" marT="26533" marB="26533" anchor="ctr">
                    <a:lnL>
                      <a:noFill/>
                    </a:lnL>
                    <a:lnR>
                      <a:noFill/>
                    </a:lnR>
                    <a:lnT>
                      <a:noFill/>
                    </a:lnT>
                    <a:lnB>
                      <a:noFill/>
                    </a:lnB>
                    <a:solidFill>
                      <a:srgbClr val="FAFBFC"/>
                    </a:solidFill>
                  </a:tcPr>
                </a:tc>
                <a:tc>
                  <a:txBody>
                    <a:bodyPr/>
                    <a:lstStyle/>
                    <a:p>
                      <a:pPr algn="ctr"/>
                      <a:r>
                        <a:rPr lang="en-US" sz="1800">
                          <a:solidFill>
                            <a:srgbClr val="002060"/>
                          </a:solidFill>
                          <a:effectLst/>
                        </a:rPr>
                        <a:t>An ancestor or ancestors to a node are all the predecessor nodes from root until that node. I.e. any parent or grandparent and so on of a specific node are its ancestors.</a:t>
                      </a:r>
                    </a:p>
                  </a:txBody>
                  <a:tcPr marL="53065" marR="53065" marT="26533" marB="26533" anchor="ctr">
                    <a:lnL>
                      <a:noFill/>
                    </a:lnL>
                    <a:lnR>
                      <a:noFill/>
                    </a:lnR>
                    <a:lnT>
                      <a:noFill/>
                    </a:lnT>
                    <a:lnB>
                      <a:noFill/>
                    </a:lnB>
                    <a:solidFill>
                      <a:srgbClr val="FAFBFC"/>
                    </a:solidFill>
                  </a:tcPr>
                </a:tc>
                <a:tc>
                  <a:txBody>
                    <a:bodyPr/>
                    <a:lstStyle/>
                    <a:p>
                      <a:pPr algn="ctr"/>
                      <a:r>
                        <a:rPr lang="en-US" sz="1800">
                          <a:solidFill>
                            <a:srgbClr val="002060"/>
                          </a:solidFill>
                          <a:effectLst/>
                        </a:rPr>
                        <a:t>A, C &amp; G are ancestor to K and J nodes</a:t>
                      </a:r>
                    </a:p>
                  </a:txBody>
                  <a:tcPr marL="53065" marR="53065" marT="26533" marB="26533" anchor="ctr">
                    <a:lnL>
                      <a:noFill/>
                    </a:lnL>
                    <a:lnR>
                      <a:noFill/>
                    </a:lnR>
                    <a:lnT>
                      <a:noFill/>
                    </a:lnT>
                    <a:lnB>
                      <a:noFill/>
                    </a:lnB>
                    <a:solidFill>
                      <a:srgbClr val="FAFBFC"/>
                    </a:solidFill>
                  </a:tcPr>
                </a:tc>
                <a:extLst>
                  <a:ext uri="{0D108BD9-81ED-4DB2-BD59-A6C34878D82A}">
                    <a16:rowId xmlns:a16="http://schemas.microsoft.com/office/drawing/2014/main" val="3001197534"/>
                  </a:ext>
                </a:extLst>
              </a:tr>
              <a:tr h="530651">
                <a:tc>
                  <a:txBody>
                    <a:bodyPr/>
                    <a:lstStyle/>
                    <a:p>
                      <a:pPr algn="ctr"/>
                      <a:r>
                        <a:rPr lang="en-IN" sz="1800">
                          <a:solidFill>
                            <a:srgbClr val="002060"/>
                          </a:solidFill>
                          <a:effectLst/>
                        </a:rPr>
                        <a:t>Descendant</a:t>
                      </a:r>
                    </a:p>
                  </a:txBody>
                  <a:tcPr marL="53065" marR="53065" marT="26533" marB="26533" anchor="ctr">
                    <a:lnL>
                      <a:noFill/>
                    </a:lnL>
                    <a:lnR>
                      <a:noFill/>
                    </a:lnR>
                    <a:lnT>
                      <a:noFill/>
                    </a:lnT>
                    <a:lnB>
                      <a:noFill/>
                    </a:lnB>
                    <a:solidFill>
                      <a:srgbClr val="FAFBFC"/>
                    </a:solidFill>
                  </a:tcPr>
                </a:tc>
                <a:tc>
                  <a:txBody>
                    <a:bodyPr/>
                    <a:lstStyle/>
                    <a:p>
                      <a:pPr algn="ctr"/>
                      <a:r>
                        <a:rPr lang="en-US" sz="1800">
                          <a:solidFill>
                            <a:srgbClr val="002060"/>
                          </a:solidFill>
                          <a:effectLst/>
                        </a:rPr>
                        <a:t>Immediate successor of a node is its descendent.</a:t>
                      </a:r>
                    </a:p>
                  </a:txBody>
                  <a:tcPr marL="53065" marR="53065" marT="26533" marB="26533" anchor="ctr">
                    <a:lnL>
                      <a:noFill/>
                    </a:lnL>
                    <a:lnR>
                      <a:noFill/>
                    </a:lnR>
                    <a:lnT>
                      <a:noFill/>
                    </a:lnT>
                    <a:lnB>
                      <a:noFill/>
                    </a:lnB>
                    <a:solidFill>
                      <a:srgbClr val="FAFBFC"/>
                    </a:solidFill>
                  </a:tcPr>
                </a:tc>
                <a:tc>
                  <a:txBody>
                    <a:bodyPr/>
                    <a:lstStyle/>
                    <a:p>
                      <a:pPr algn="ctr"/>
                      <a:r>
                        <a:rPr lang="en-IN" sz="1800">
                          <a:solidFill>
                            <a:srgbClr val="002060"/>
                          </a:solidFill>
                          <a:effectLst/>
                        </a:rPr>
                        <a:t>K is descendent of G</a:t>
                      </a:r>
                    </a:p>
                  </a:txBody>
                  <a:tcPr marL="53065" marR="53065" marT="26533" marB="26533" anchor="ctr">
                    <a:lnL>
                      <a:noFill/>
                    </a:lnL>
                    <a:lnR>
                      <a:noFill/>
                    </a:lnR>
                    <a:lnT>
                      <a:noFill/>
                    </a:lnT>
                    <a:lnB>
                      <a:noFill/>
                    </a:lnB>
                    <a:solidFill>
                      <a:srgbClr val="FAFBFC"/>
                    </a:solidFill>
                  </a:tcPr>
                </a:tc>
                <a:extLst>
                  <a:ext uri="{0D108BD9-81ED-4DB2-BD59-A6C34878D82A}">
                    <a16:rowId xmlns:a16="http://schemas.microsoft.com/office/drawing/2014/main" val="2185733979"/>
                  </a:ext>
                </a:extLst>
              </a:tr>
              <a:tr h="1167432">
                <a:tc>
                  <a:txBody>
                    <a:bodyPr/>
                    <a:lstStyle/>
                    <a:p>
                      <a:pPr algn="ctr"/>
                      <a:r>
                        <a:rPr lang="en-IN" sz="1800">
                          <a:solidFill>
                            <a:srgbClr val="002060"/>
                          </a:solidFill>
                          <a:effectLst/>
                        </a:rPr>
                        <a:t>Sub tree</a:t>
                      </a:r>
                    </a:p>
                  </a:txBody>
                  <a:tcPr marL="53065" marR="53065" marT="26533" marB="26533" anchor="ctr">
                    <a:lnL>
                      <a:noFill/>
                    </a:lnL>
                    <a:lnR>
                      <a:noFill/>
                    </a:lnR>
                    <a:lnT>
                      <a:noFill/>
                    </a:lnT>
                    <a:lnB>
                      <a:noFill/>
                    </a:lnB>
                    <a:solidFill>
                      <a:srgbClr val="FAFBFC"/>
                    </a:solidFill>
                  </a:tcPr>
                </a:tc>
                <a:tc>
                  <a:txBody>
                    <a:bodyPr/>
                    <a:lstStyle/>
                    <a:p>
                      <a:pPr algn="ctr"/>
                      <a:r>
                        <a:rPr lang="en-US" sz="1800">
                          <a:solidFill>
                            <a:srgbClr val="002060"/>
                          </a:solidFill>
                          <a:effectLst/>
                        </a:rPr>
                        <a:t>Descendants of a node represent subtree. Tree being a recursive data structure can contain many subtrees inside of it.</a:t>
                      </a:r>
                    </a:p>
                  </a:txBody>
                  <a:tcPr marL="53065" marR="53065" marT="26533" marB="26533" anchor="ctr">
                    <a:lnL>
                      <a:noFill/>
                    </a:lnL>
                    <a:lnR>
                      <a:noFill/>
                    </a:lnR>
                    <a:lnT>
                      <a:noFill/>
                    </a:lnT>
                    <a:lnB>
                      <a:noFill/>
                    </a:lnB>
                    <a:solidFill>
                      <a:srgbClr val="FAFBFC"/>
                    </a:solidFill>
                  </a:tcPr>
                </a:tc>
                <a:tc>
                  <a:txBody>
                    <a:bodyPr/>
                    <a:lstStyle/>
                    <a:p>
                      <a:pPr algn="ctr"/>
                      <a:r>
                        <a:rPr lang="en-US" sz="1800" dirty="0">
                          <a:solidFill>
                            <a:srgbClr val="002060"/>
                          </a:solidFill>
                          <a:effectLst/>
                        </a:rPr>
                        <a:t>Nodes B, E, F represent one subtree.</a:t>
                      </a:r>
                    </a:p>
                  </a:txBody>
                  <a:tcPr marL="53065" marR="53065" marT="26533" marB="26533" anchor="ctr">
                    <a:lnL>
                      <a:noFill/>
                    </a:lnL>
                    <a:lnR>
                      <a:noFill/>
                    </a:lnR>
                    <a:lnT>
                      <a:noFill/>
                    </a:lnT>
                    <a:lnB>
                      <a:noFill/>
                    </a:lnB>
                    <a:solidFill>
                      <a:srgbClr val="FAFBFC"/>
                    </a:solidFill>
                  </a:tcPr>
                </a:tc>
                <a:extLst>
                  <a:ext uri="{0D108BD9-81ED-4DB2-BD59-A6C34878D82A}">
                    <a16:rowId xmlns:a16="http://schemas.microsoft.com/office/drawing/2014/main" val="2053729279"/>
                  </a:ext>
                </a:extLst>
              </a:tr>
            </a:tbl>
          </a:graphicData>
        </a:graphic>
      </p:graphicFrame>
    </p:spTree>
    <p:extLst>
      <p:ext uri="{BB962C8B-B14F-4D97-AF65-F5344CB8AC3E}">
        <p14:creationId xmlns:p14="http://schemas.microsoft.com/office/powerpoint/2010/main" val="347411994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General Tree</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A31ADEF3-744C-E801-45A5-40C900B2EE01}"/>
              </a:ext>
            </a:extLst>
          </p:cNvPr>
          <p:cNvPicPr>
            <a:picLocks noChangeAspect="1"/>
          </p:cNvPicPr>
          <p:nvPr/>
        </p:nvPicPr>
        <p:blipFill>
          <a:blip r:embed="rId3"/>
          <a:stretch>
            <a:fillRect/>
          </a:stretch>
        </p:blipFill>
        <p:spPr>
          <a:xfrm>
            <a:off x="546414" y="1270374"/>
            <a:ext cx="3969602" cy="4525347"/>
          </a:xfrm>
          <a:prstGeom prst="rect">
            <a:avLst/>
          </a:prstGeom>
        </p:spPr>
      </p:pic>
      <p:sp>
        <p:nvSpPr>
          <p:cNvPr id="6" name="TextBox 5">
            <a:extLst>
              <a:ext uri="{FF2B5EF4-FFF2-40B4-BE49-F238E27FC236}">
                <a16:creationId xmlns:a16="http://schemas.microsoft.com/office/drawing/2014/main" id="{8DF2F651-79C6-172B-E9AF-FD28C93FDA84}"/>
              </a:ext>
            </a:extLst>
          </p:cNvPr>
          <p:cNvSpPr txBox="1"/>
          <p:nvPr/>
        </p:nvSpPr>
        <p:spPr>
          <a:xfrm>
            <a:off x="5374432" y="1377266"/>
            <a:ext cx="6550090" cy="4401205"/>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In the general tree, each node has either</a:t>
            </a:r>
            <a:r>
              <a:rPr lang="en-US" sz="2000" b="1" dirty="0">
                <a:solidFill>
                  <a:srgbClr val="002060"/>
                </a:solidFill>
                <a:latin typeface="Work Sans" pitchFamily="2" charset="0"/>
              </a:rPr>
              <a:t> 0 or n number of nodes.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In this tree, there is no limitation to the number of nodes. It starts with a root node and the children of the parent node make another general sub tree. </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Hence each node is a root of another sub-tree i.e. there can be `n number of subtrees in a general tree. </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All the subtrees are unordered in a general tree.</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228277955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Binary Tree</a:t>
            </a:r>
            <a:endParaRPr lang="fr-FR" sz="2800" b="1" kern="0" spc="-100" dirty="0">
              <a:solidFill>
                <a:schemeClr val="bg1">
                  <a:lumMod val="95000"/>
                  <a:lumOff val="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8DF2F651-79C6-172B-E9AF-FD28C93FDA84}"/>
              </a:ext>
            </a:extLst>
          </p:cNvPr>
          <p:cNvSpPr txBox="1"/>
          <p:nvPr/>
        </p:nvSpPr>
        <p:spPr>
          <a:xfrm>
            <a:off x="5728995" y="3429000"/>
            <a:ext cx="6550090" cy="70788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 In a binary tree, any node can have a maximum of 0, 1, or 2 nodes</a:t>
            </a:r>
            <a:endParaRPr lang="en-IN" sz="20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FB15BB45-8CA4-1D12-AE0A-3BA650563EC8}"/>
              </a:ext>
            </a:extLst>
          </p:cNvPr>
          <p:cNvPicPr>
            <a:picLocks noChangeAspect="1"/>
          </p:cNvPicPr>
          <p:nvPr/>
        </p:nvPicPr>
        <p:blipFill>
          <a:blip r:embed="rId3"/>
          <a:stretch>
            <a:fillRect/>
          </a:stretch>
        </p:blipFill>
        <p:spPr>
          <a:xfrm>
            <a:off x="260424" y="1558211"/>
            <a:ext cx="4778107" cy="4310743"/>
          </a:xfrm>
          <a:prstGeom prst="rect">
            <a:avLst/>
          </a:prstGeom>
        </p:spPr>
      </p:pic>
    </p:spTree>
    <p:extLst>
      <p:ext uri="{BB962C8B-B14F-4D97-AF65-F5344CB8AC3E}">
        <p14:creationId xmlns:p14="http://schemas.microsoft.com/office/powerpoint/2010/main" val="6409728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Full Binary Tree</a:t>
            </a:r>
            <a:endParaRPr lang="fr-FR" sz="2800" b="1" kern="0" spc="-100" dirty="0">
              <a:solidFill>
                <a:schemeClr val="bg1">
                  <a:lumMod val="95000"/>
                  <a:lumOff val="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8DF2F651-79C6-172B-E9AF-FD28C93FDA84}"/>
              </a:ext>
            </a:extLst>
          </p:cNvPr>
          <p:cNvSpPr txBox="1"/>
          <p:nvPr/>
        </p:nvSpPr>
        <p:spPr>
          <a:xfrm>
            <a:off x="5131836" y="3135772"/>
            <a:ext cx="6550090" cy="1015663"/>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A full Binary tree is a special type of binary tree in which every parent node/internal node has either two or no children.</a:t>
            </a:r>
            <a:endParaRPr lang="en-IN" sz="2000" dirty="0">
              <a:solidFill>
                <a:srgbClr val="002060"/>
              </a:solidFill>
              <a:latin typeface="Work Sans" pitchFamily="2" charset="0"/>
            </a:endParaRPr>
          </a:p>
        </p:txBody>
      </p:sp>
      <p:pic>
        <p:nvPicPr>
          <p:cNvPr id="4098" name="Picture 2" descr="Full binary tree">
            <a:extLst>
              <a:ext uri="{FF2B5EF4-FFF2-40B4-BE49-F238E27FC236}">
                <a16:creationId xmlns:a16="http://schemas.microsoft.com/office/drawing/2014/main" id="{94E13548-6BAE-5C88-5D46-ABE1053ABC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02" y="976604"/>
            <a:ext cx="39624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089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Complete  Binary Tree</a:t>
            </a:r>
            <a:endParaRPr lang="fr-FR" sz="2800" b="1" kern="0" spc="-100" dirty="0">
              <a:solidFill>
                <a:schemeClr val="bg1">
                  <a:lumMod val="95000"/>
                  <a:lumOff val="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8DF2F651-79C6-172B-E9AF-FD28C93FDA84}"/>
              </a:ext>
            </a:extLst>
          </p:cNvPr>
          <p:cNvSpPr txBox="1"/>
          <p:nvPr/>
        </p:nvSpPr>
        <p:spPr>
          <a:xfrm>
            <a:off x="4917231" y="2058553"/>
            <a:ext cx="6830009" cy="3170099"/>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A complete binary tree is just like a full binary tree, but with two major differences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Every level must be completely filled</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All the leaf elements must lean towards the left.</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The last leaf element might not have a right sibling i.e. a complete binary tree doesn't have to be a full binary tree.</a:t>
            </a:r>
            <a:endParaRPr lang="en-IN" sz="2000" dirty="0">
              <a:solidFill>
                <a:srgbClr val="002060"/>
              </a:solidFill>
              <a:latin typeface="Work Sans" pitchFamily="2" charset="0"/>
            </a:endParaRPr>
          </a:p>
        </p:txBody>
      </p:sp>
      <p:pic>
        <p:nvPicPr>
          <p:cNvPr id="2" name="Picture 1">
            <a:extLst>
              <a:ext uri="{FF2B5EF4-FFF2-40B4-BE49-F238E27FC236}">
                <a16:creationId xmlns:a16="http://schemas.microsoft.com/office/drawing/2014/main" id="{F71B34E9-064B-8CD7-9B66-F5A495DE92B5}"/>
              </a:ext>
            </a:extLst>
          </p:cNvPr>
          <p:cNvPicPr>
            <a:picLocks noChangeAspect="1"/>
          </p:cNvPicPr>
          <p:nvPr/>
        </p:nvPicPr>
        <p:blipFill>
          <a:blip r:embed="rId3"/>
          <a:stretch>
            <a:fillRect/>
          </a:stretch>
        </p:blipFill>
        <p:spPr>
          <a:xfrm>
            <a:off x="0" y="1586203"/>
            <a:ext cx="4343400" cy="4114800"/>
          </a:xfrm>
          <a:prstGeom prst="rect">
            <a:avLst/>
          </a:prstGeom>
        </p:spPr>
      </p:pic>
    </p:spTree>
    <p:extLst>
      <p:ext uri="{BB962C8B-B14F-4D97-AF65-F5344CB8AC3E}">
        <p14:creationId xmlns:p14="http://schemas.microsoft.com/office/powerpoint/2010/main" val="14907915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420918" y="1289381"/>
            <a:ext cx="11350163" cy="489364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Suppose X is an algorithm and n is the size of input data, the time and space used by the algorithm X are the two main factors, which decide the efficiency of X.</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800100" lvl="1" indent="-342900">
              <a:buFont typeface="Arial" panose="020B0604020202020204" pitchFamily="34" charset="0"/>
              <a:buChar char="•"/>
            </a:pPr>
            <a:r>
              <a:rPr lang="en-US" sz="2400" b="1" dirty="0">
                <a:solidFill>
                  <a:srgbClr val="002060"/>
                </a:solidFill>
                <a:latin typeface="Work Sans" pitchFamily="2" charset="0"/>
              </a:rPr>
              <a:t>Time Factor </a:t>
            </a:r>
            <a:r>
              <a:rPr lang="en-US" sz="2400" dirty="0">
                <a:solidFill>
                  <a:srgbClr val="002060"/>
                </a:solidFill>
                <a:latin typeface="Work Sans" pitchFamily="2" charset="0"/>
              </a:rPr>
              <a:t>− Time is measured by </a:t>
            </a:r>
            <a:r>
              <a:rPr lang="en-US" sz="2400" b="1" dirty="0">
                <a:solidFill>
                  <a:srgbClr val="002060"/>
                </a:solidFill>
                <a:latin typeface="Work Sans" pitchFamily="2" charset="0"/>
              </a:rPr>
              <a:t>counting the number of key operations such as comparisons</a:t>
            </a:r>
            <a:r>
              <a:rPr lang="en-US" sz="2400" dirty="0">
                <a:solidFill>
                  <a:srgbClr val="002060"/>
                </a:solidFill>
                <a:latin typeface="Work Sans" pitchFamily="2" charset="0"/>
              </a:rPr>
              <a:t> in the sorting algorithm.</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800100" lvl="1" indent="-342900">
              <a:buFont typeface="Arial" panose="020B0604020202020204" pitchFamily="34" charset="0"/>
              <a:buChar char="•"/>
            </a:pPr>
            <a:r>
              <a:rPr lang="en-US" sz="2400" b="1" dirty="0">
                <a:solidFill>
                  <a:srgbClr val="002060"/>
                </a:solidFill>
                <a:latin typeface="Work Sans" pitchFamily="2" charset="0"/>
              </a:rPr>
              <a:t>Space Factor </a:t>
            </a:r>
            <a:r>
              <a:rPr lang="en-US" sz="2400" dirty="0">
                <a:solidFill>
                  <a:srgbClr val="002060"/>
                </a:solidFill>
                <a:latin typeface="Work Sans" pitchFamily="2" charset="0"/>
              </a:rPr>
              <a:t>− Space is measured by counting the maximum memory space required by the algorithm.</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C00000"/>
                </a:solidFill>
                <a:latin typeface="Work Sans" pitchFamily="2" charset="0"/>
              </a:rPr>
              <a:t>The complexity of an algorithm f(n) gives the running time and/or the storage space required by the algorithm in terms of n as the size of input data.</a:t>
            </a:r>
            <a:endParaRPr lang="en-IN" sz="2400" dirty="0">
              <a:solidFill>
                <a:srgbClr val="C0000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490383" y="45103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Algorithm Complexity</a:t>
            </a:r>
            <a:endParaRPr lang="fr-FR" sz="2800" b="1" kern="0" spc="-100" dirty="0">
              <a:solidFill>
                <a:schemeClr val="bg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310025272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Binary Search Tree</a:t>
            </a:r>
            <a:endParaRPr lang="fr-FR" sz="2800" b="1" kern="0" spc="-100" dirty="0">
              <a:solidFill>
                <a:schemeClr val="bg1">
                  <a:lumMod val="95000"/>
                  <a:lumOff val="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8DF2F651-79C6-172B-E9AF-FD28C93FDA84}"/>
              </a:ext>
            </a:extLst>
          </p:cNvPr>
          <p:cNvSpPr txBox="1"/>
          <p:nvPr/>
        </p:nvSpPr>
        <p:spPr>
          <a:xfrm>
            <a:off x="4227748" y="673845"/>
            <a:ext cx="7753739" cy="5632311"/>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Binary search tree is a data structure that quickly allows us to maintain a sorted list of numbers.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It is called a binary tree because each tree node has a maximum of two children.</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It is called a search tree because it can be used to search for the presence of a number in O(log(n)) time.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The properties that separate a binary search tree from a regular binary tree is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All nodes of left subtree are less than the root node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All nodes of right subtree are more than the root node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Both subtrees of each node are also BSTs i.e. they have the above two properties</a:t>
            </a:r>
            <a:endParaRPr lang="en-IN" sz="20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D8EA8ABE-2348-548D-0284-15DBDE0B5056}"/>
              </a:ext>
            </a:extLst>
          </p:cNvPr>
          <p:cNvPicPr>
            <a:picLocks noChangeAspect="1"/>
          </p:cNvPicPr>
          <p:nvPr/>
        </p:nvPicPr>
        <p:blipFill>
          <a:blip r:embed="rId3"/>
          <a:stretch>
            <a:fillRect/>
          </a:stretch>
        </p:blipFill>
        <p:spPr>
          <a:xfrm>
            <a:off x="210513" y="1740157"/>
            <a:ext cx="3714496" cy="3149084"/>
          </a:xfrm>
          <a:prstGeom prst="rect">
            <a:avLst/>
          </a:prstGeom>
        </p:spPr>
      </p:pic>
    </p:spTree>
    <p:extLst>
      <p:ext uri="{BB962C8B-B14F-4D97-AF65-F5344CB8AC3E}">
        <p14:creationId xmlns:p14="http://schemas.microsoft.com/office/powerpoint/2010/main" val="23782563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AVL Tree</a:t>
            </a:r>
            <a:endParaRPr lang="fr-FR" sz="2800" b="1" kern="0" spc="-100" dirty="0">
              <a:solidFill>
                <a:schemeClr val="bg1">
                  <a:lumMod val="95000"/>
                  <a:lumOff val="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8DF2F651-79C6-172B-E9AF-FD28C93FDA84}"/>
              </a:ext>
            </a:extLst>
          </p:cNvPr>
          <p:cNvSpPr txBox="1"/>
          <p:nvPr/>
        </p:nvSpPr>
        <p:spPr>
          <a:xfrm>
            <a:off x="5789162" y="673845"/>
            <a:ext cx="6075209" cy="5632311"/>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 It can be considered as a binary tree and also a type of binary search tree. It satisfies features of both binary tree and binary search tree.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It's a self balancing tree i.e. balancing heights of left subtree and right subtree. This balancing is measured by something called balancing factor.</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 tree is considered as an AVL tree if it satisfies properties of both a binary search tree and the balancing factor. Difference between the height of the left subtree and the right subtree is considered as the height of the AVL </a:t>
            </a:r>
            <a:r>
              <a:rPr lang="en-US" sz="2000" dirty="0" err="1">
                <a:solidFill>
                  <a:srgbClr val="002060"/>
                </a:solidFill>
                <a:latin typeface="Work Sans" pitchFamily="2" charset="0"/>
              </a:rPr>
              <a:t>tree.The</a:t>
            </a:r>
            <a:r>
              <a:rPr lang="en-US" sz="2000" dirty="0">
                <a:solidFill>
                  <a:srgbClr val="002060"/>
                </a:solidFill>
                <a:latin typeface="Work Sans" pitchFamily="2" charset="0"/>
              </a:rPr>
              <a:t> value of the balancing factor must be 0, 1 or -1 for each node in an AVL tree.</a:t>
            </a:r>
            <a:endParaRPr lang="en-IN" sz="2000" dirty="0">
              <a:solidFill>
                <a:srgbClr val="002060"/>
              </a:solidFill>
              <a:latin typeface="Work Sans" pitchFamily="2" charset="0"/>
            </a:endParaRPr>
          </a:p>
        </p:txBody>
      </p:sp>
      <p:pic>
        <p:nvPicPr>
          <p:cNvPr id="2" name="Picture 1">
            <a:extLst>
              <a:ext uri="{FF2B5EF4-FFF2-40B4-BE49-F238E27FC236}">
                <a16:creationId xmlns:a16="http://schemas.microsoft.com/office/drawing/2014/main" id="{579BBE4D-BDF1-6B31-624B-60A7E8EA1E35}"/>
              </a:ext>
            </a:extLst>
          </p:cNvPr>
          <p:cNvPicPr>
            <a:picLocks noChangeAspect="1"/>
          </p:cNvPicPr>
          <p:nvPr/>
        </p:nvPicPr>
        <p:blipFill>
          <a:blip r:embed="rId3"/>
          <a:stretch>
            <a:fillRect/>
          </a:stretch>
        </p:blipFill>
        <p:spPr>
          <a:xfrm>
            <a:off x="257360" y="1838131"/>
            <a:ext cx="4952338" cy="3236919"/>
          </a:xfrm>
          <a:prstGeom prst="rect">
            <a:avLst/>
          </a:prstGeom>
        </p:spPr>
      </p:pic>
    </p:spTree>
    <p:extLst>
      <p:ext uri="{BB962C8B-B14F-4D97-AF65-F5344CB8AC3E}">
        <p14:creationId xmlns:p14="http://schemas.microsoft.com/office/powerpoint/2010/main" val="75820658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BST Operations</a:t>
            </a:r>
            <a:endParaRPr lang="fr-FR" sz="2800" b="1" kern="0" spc="-100" dirty="0">
              <a:solidFill>
                <a:schemeClr val="bg1">
                  <a:lumMod val="95000"/>
                  <a:lumOff val="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8DF2F651-79C6-172B-E9AF-FD28C93FDA84}"/>
              </a:ext>
            </a:extLst>
          </p:cNvPr>
          <p:cNvSpPr txBox="1"/>
          <p:nvPr/>
        </p:nvSpPr>
        <p:spPr>
          <a:xfrm>
            <a:off x="1675381" y="1429624"/>
            <a:ext cx="8841237" cy="489364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Create: creates an empty tree.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Insert: insert a node in the tree.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Search: Searches for a node in the tree.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Delete: deletes a node from the tree.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err="1">
                <a:solidFill>
                  <a:srgbClr val="002060"/>
                </a:solidFill>
                <a:latin typeface="Work Sans" pitchFamily="2" charset="0"/>
              </a:rPr>
              <a:t>Inorder</a:t>
            </a:r>
            <a:r>
              <a:rPr lang="en-US" sz="2400" dirty="0">
                <a:solidFill>
                  <a:srgbClr val="002060"/>
                </a:solidFill>
                <a:latin typeface="Work Sans" pitchFamily="2" charset="0"/>
              </a:rPr>
              <a:t>: in-order traversal of the tree.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Preorder: pre-order traversal of the tree.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err="1">
                <a:solidFill>
                  <a:srgbClr val="002060"/>
                </a:solidFill>
                <a:latin typeface="Work Sans" pitchFamily="2" charset="0"/>
              </a:rPr>
              <a:t>Postorder</a:t>
            </a:r>
            <a:r>
              <a:rPr lang="en-US" sz="2400" dirty="0">
                <a:solidFill>
                  <a:srgbClr val="002060"/>
                </a:solidFill>
                <a:latin typeface="Work Sans" pitchFamily="2" charset="0"/>
              </a:rPr>
              <a:t>: post-order traversal of the tree.</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267677242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Binary Search Tree Insertion</a:t>
            </a:r>
            <a:endParaRPr lang="fr-FR" sz="2800" b="1" kern="0" spc="-100" dirty="0">
              <a:solidFill>
                <a:schemeClr val="bg1">
                  <a:lumMod val="95000"/>
                  <a:lumOff val="5000"/>
                </a:schemeClr>
              </a:solidFill>
              <a:latin typeface="Arial" panose="020B0604020202020204" pitchFamily="34" charset="0"/>
            </a:endParaRPr>
          </a:p>
        </p:txBody>
      </p:sp>
      <p:pic>
        <p:nvPicPr>
          <p:cNvPr id="6146" name="Picture 2">
            <a:extLst>
              <a:ext uri="{FF2B5EF4-FFF2-40B4-BE49-F238E27FC236}">
                <a16:creationId xmlns:a16="http://schemas.microsoft.com/office/drawing/2014/main" id="{3B0098A6-A181-2144-A7DC-A5F02428C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025" y="1194550"/>
            <a:ext cx="7259216" cy="462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89570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Binary Search Tree Searching</a:t>
            </a:r>
            <a:endParaRPr lang="fr-FR" sz="2800" b="1" kern="0" spc="-100" dirty="0">
              <a:solidFill>
                <a:schemeClr val="bg1">
                  <a:lumMod val="95000"/>
                  <a:lumOff val="5000"/>
                </a:schemeClr>
              </a:solidFill>
              <a:latin typeface="Arial" panose="020B0604020202020204" pitchFamily="34" charset="0"/>
            </a:endParaRPr>
          </a:p>
        </p:txBody>
      </p:sp>
      <p:pic>
        <p:nvPicPr>
          <p:cNvPr id="7170" name="Picture 2">
            <a:extLst>
              <a:ext uri="{FF2B5EF4-FFF2-40B4-BE49-F238E27FC236}">
                <a16:creationId xmlns:a16="http://schemas.microsoft.com/office/drawing/2014/main" id="{185EE419-076A-77BE-DBE7-8C6C19163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7176" y="1115590"/>
            <a:ext cx="6092890" cy="511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524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Binary Search Tree Delete</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E6A72BB1-F3A3-02A3-9644-4669CAAE51E4}"/>
              </a:ext>
            </a:extLst>
          </p:cNvPr>
          <p:cNvPicPr>
            <a:picLocks noChangeAspect="1"/>
          </p:cNvPicPr>
          <p:nvPr/>
        </p:nvPicPr>
        <p:blipFill>
          <a:blip r:embed="rId3"/>
          <a:stretch>
            <a:fillRect/>
          </a:stretch>
        </p:blipFill>
        <p:spPr>
          <a:xfrm>
            <a:off x="979715" y="1368760"/>
            <a:ext cx="5041532" cy="1941615"/>
          </a:xfrm>
          <a:prstGeom prst="rect">
            <a:avLst/>
          </a:prstGeom>
        </p:spPr>
      </p:pic>
      <p:pic>
        <p:nvPicPr>
          <p:cNvPr id="3" name="Picture 2">
            <a:extLst>
              <a:ext uri="{FF2B5EF4-FFF2-40B4-BE49-F238E27FC236}">
                <a16:creationId xmlns:a16="http://schemas.microsoft.com/office/drawing/2014/main" id="{40B9E103-9532-500E-26F6-E9B70B214C33}"/>
              </a:ext>
            </a:extLst>
          </p:cNvPr>
          <p:cNvPicPr>
            <a:picLocks noChangeAspect="1"/>
          </p:cNvPicPr>
          <p:nvPr/>
        </p:nvPicPr>
        <p:blipFill>
          <a:blip r:embed="rId4"/>
          <a:stretch>
            <a:fillRect/>
          </a:stretch>
        </p:blipFill>
        <p:spPr>
          <a:xfrm>
            <a:off x="6497326" y="2090775"/>
            <a:ext cx="5581650" cy="3352800"/>
          </a:xfrm>
          <a:prstGeom prst="rect">
            <a:avLst/>
          </a:prstGeom>
        </p:spPr>
      </p:pic>
      <p:pic>
        <p:nvPicPr>
          <p:cNvPr id="4" name="Picture 3">
            <a:extLst>
              <a:ext uri="{FF2B5EF4-FFF2-40B4-BE49-F238E27FC236}">
                <a16:creationId xmlns:a16="http://schemas.microsoft.com/office/drawing/2014/main" id="{76AE221E-1691-320B-9ABA-138C63F9CDAB}"/>
              </a:ext>
            </a:extLst>
          </p:cNvPr>
          <p:cNvPicPr>
            <a:picLocks noChangeAspect="1"/>
          </p:cNvPicPr>
          <p:nvPr/>
        </p:nvPicPr>
        <p:blipFill>
          <a:blip r:embed="rId5"/>
          <a:stretch>
            <a:fillRect/>
          </a:stretch>
        </p:blipFill>
        <p:spPr>
          <a:xfrm>
            <a:off x="867748" y="3767175"/>
            <a:ext cx="5331958" cy="2754145"/>
          </a:xfrm>
          <a:prstGeom prst="rect">
            <a:avLst/>
          </a:prstGeom>
        </p:spPr>
      </p:pic>
    </p:spTree>
    <p:extLst>
      <p:ext uri="{BB962C8B-B14F-4D97-AF65-F5344CB8AC3E}">
        <p14:creationId xmlns:p14="http://schemas.microsoft.com/office/powerpoint/2010/main" val="37735156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242958"/>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Binary Search Tree Traversal</a:t>
            </a:r>
            <a:endParaRPr lang="fr-FR" sz="2800" b="1" kern="0" spc="-100" dirty="0">
              <a:solidFill>
                <a:schemeClr val="bg1">
                  <a:lumMod val="95000"/>
                  <a:lumOff val="5000"/>
                </a:schemeClr>
              </a:solidFill>
              <a:latin typeface="Arial" panose="020B0604020202020204" pitchFamily="34" charset="0"/>
            </a:endParaRPr>
          </a:p>
        </p:txBody>
      </p:sp>
      <p:pic>
        <p:nvPicPr>
          <p:cNvPr id="6" name="Picture 5">
            <a:extLst>
              <a:ext uri="{FF2B5EF4-FFF2-40B4-BE49-F238E27FC236}">
                <a16:creationId xmlns:a16="http://schemas.microsoft.com/office/drawing/2014/main" id="{73D68905-3AF3-428B-4EF4-B7F781DDE242}"/>
              </a:ext>
            </a:extLst>
          </p:cNvPr>
          <p:cNvPicPr>
            <a:picLocks noChangeAspect="1"/>
          </p:cNvPicPr>
          <p:nvPr/>
        </p:nvPicPr>
        <p:blipFill>
          <a:blip r:embed="rId3"/>
          <a:stretch>
            <a:fillRect/>
          </a:stretch>
        </p:blipFill>
        <p:spPr>
          <a:xfrm>
            <a:off x="5654353" y="242958"/>
            <a:ext cx="5197150" cy="6236580"/>
          </a:xfrm>
          <a:prstGeom prst="rect">
            <a:avLst/>
          </a:prstGeom>
        </p:spPr>
      </p:pic>
    </p:spTree>
    <p:extLst>
      <p:ext uri="{BB962C8B-B14F-4D97-AF65-F5344CB8AC3E}">
        <p14:creationId xmlns:p14="http://schemas.microsoft.com/office/powerpoint/2010/main" val="39699428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149651"/>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Heap Data Structure</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436207" y="1035327"/>
            <a:ext cx="11441662" cy="2554545"/>
          </a:xfrm>
          <a:prstGeom prst="rect">
            <a:avLst/>
          </a:prstGeom>
          <a:noFill/>
        </p:spPr>
        <p:txBody>
          <a:bodyPr wrap="square">
            <a:spAutoFit/>
          </a:bodyPr>
          <a:lstStyle/>
          <a:p>
            <a:r>
              <a:rPr lang="en-US" sz="2000" dirty="0">
                <a:solidFill>
                  <a:srgbClr val="002060"/>
                </a:solidFill>
                <a:latin typeface="Work Sans" pitchFamily="2" charset="0"/>
              </a:rPr>
              <a:t>Heap data structure is a complete binary tree that satisfies the heap property, where any given node is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always greater than its child node/s and the key of the root node is the largest among all other nodes. This property is also called </a:t>
            </a:r>
            <a:r>
              <a:rPr lang="en-US" sz="2000" b="1" dirty="0">
                <a:solidFill>
                  <a:srgbClr val="002060"/>
                </a:solidFill>
                <a:latin typeface="Work Sans" pitchFamily="2" charset="0"/>
              </a:rPr>
              <a:t>max heap </a:t>
            </a:r>
            <a:r>
              <a:rPr lang="en-US" sz="2000" dirty="0">
                <a:solidFill>
                  <a:srgbClr val="002060"/>
                </a:solidFill>
                <a:latin typeface="Work Sans" pitchFamily="2" charset="0"/>
              </a:rPr>
              <a:t>property.</a:t>
            </a:r>
          </a:p>
          <a:p>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always smaller than the child node/s and the key of the root node is the smallest among all other nodes. This property is also called </a:t>
            </a:r>
            <a:r>
              <a:rPr lang="en-US" sz="2000" b="1" dirty="0">
                <a:solidFill>
                  <a:srgbClr val="002060"/>
                </a:solidFill>
                <a:latin typeface="Work Sans" pitchFamily="2" charset="0"/>
              </a:rPr>
              <a:t>min heap </a:t>
            </a:r>
            <a:r>
              <a:rPr lang="en-US" sz="2000" dirty="0">
                <a:solidFill>
                  <a:srgbClr val="002060"/>
                </a:solidFill>
                <a:latin typeface="Work Sans" pitchFamily="2" charset="0"/>
              </a:rPr>
              <a:t>property.</a:t>
            </a:r>
            <a:endParaRPr lang="en-IN" sz="2000" dirty="0">
              <a:solidFill>
                <a:srgbClr val="002060"/>
              </a:solidFill>
              <a:latin typeface="Work Sans" pitchFamily="2" charset="0"/>
            </a:endParaRPr>
          </a:p>
        </p:txBody>
      </p:sp>
      <p:pic>
        <p:nvPicPr>
          <p:cNvPr id="8" name="Picture 7">
            <a:extLst>
              <a:ext uri="{FF2B5EF4-FFF2-40B4-BE49-F238E27FC236}">
                <a16:creationId xmlns:a16="http://schemas.microsoft.com/office/drawing/2014/main" id="{6F5B16B6-D3A9-C239-B307-438D3D0333FA}"/>
              </a:ext>
            </a:extLst>
          </p:cNvPr>
          <p:cNvPicPr>
            <a:picLocks noChangeAspect="1"/>
          </p:cNvPicPr>
          <p:nvPr/>
        </p:nvPicPr>
        <p:blipFill>
          <a:blip r:embed="rId3"/>
          <a:stretch>
            <a:fillRect/>
          </a:stretch>
        </p:blipFill>
        <p:spPr>
          <a:xfrm>
            <a:off x="1804436" y="3685592"/>
            <a:ext cx="3117461" cy="2715208"/>
          </a:xfrm>
          <a:prstGeom prst="rect">
            <a:avLst/>
          </a:prstGeom>
        </p:spPr>
      </p:pic>
      <p:pic>
        <p:nvPicPr>
          <p:cNvPr id="1026" name="Picture 2" descr="Min-heap">
            <a:extLst>
              <a:ext uri="{FF2B5EF4-FFF2-40B4-BE49-F238E27FC236}">
                <a16:creationId xmlns:a16="http://schemas.microsoft.com/office/drawing/2014/main" id="{55274757-E28D-1EA6-5066-81B38D9DD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420" y="3685592"/>
            <a:ext cx="3117462" cy="271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9902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08967" y="550868"/>
            <a:ext cx="640907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Applications Of Tree Data Structures</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1942711" y="1716461"/>
            <a:ext cx="9160717" cy="286232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Storing naturally hierarchical data</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Database indexing</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Parsing</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Artificial Intelligence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Cryptography</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18294513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9" y="149651"/>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Graph Data Structure</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375169" y="1371229"/>
            <a:ext cx="11441662" cy="415498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 Graph is a </a:t>
            </a:r>
            <a:r>
              <a:rPr lang="en-US" sz="2400" b="1" dirty="0">
                <a:solidFill>
                  <a:srgbClr val="002060"/>
                </a:solidFill>
                <a:latin typeface="Work Sans" pitchFamily="2" charset="0"/>
              </a:rPr>
              <a:t>non-linear data structure </a:t>
            </a:r>
            <a:r>
              <a:rPr lang="en-US" sz="2400" dirty="0">
                <a:solidFill>
                  <a:srgbClr val="002060"/>
                </a:solidFill>
                <a:latin typeface="Work Sans" pitchFamily="2" charset="0"/>
              </a:rPr>
              <a:t>that consists of </a:t>
            </a:r>
            <a:r>
              <a:rPr lang="en-US" sz="2400" b="1" dirty="0">
                <a:solidFill>
                  <a:srgbClr val="002060"/>
                </a:solidFill>
                <a:latin typeface="Work Sans" pitchFamily="2" charset="0"/>
              </a:rPr>
              <a:t>nodes and edges</a:t>
            </a:r>
            <a:r>
              <a:rPr lang="en-US" sz="2400" dirty="0">
                <a:solidFill>
                  <a:srgbClr val="002060"/>
                </a:solidFill>
                <a:latin typeface="Work Sans" pitchFamily="2" charset="0"/>
              </a:rPr>
              <a:t>. The nodes are sometimes referred to as vertices and edges are the lines that connect any two nodes or vertices in the graph.</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a:t>
            </a:r>
            <a:r>
              <a:rPr lang="en-US" sz="2400" dirty="0">
                <a:solidFill>
                  <a:srgbClr val="FF0000"/>
                </a:solidFill>
                <a:latin typeface="Work Sans" pitchFamily="2" charset="0"/>
              </a:rPr>
              <a:t>A Graph is a pair of sets. G = (V, E). V is the set of vertices. E is a set of edges. E is made up of pairs of elements from V (unordered pair)”</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There are 2 types of graphs: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800100" lvl="1" indent="-342900">
              <a:buFont typeface="Arial" panose="020B0604020202020204" pitchFamily="34" charset="0"/>
              <a:buChar char="•"/>
            </a:pPr>
            <a:r>
              <a:rPr lang="en-US" sz="2400" dirty="0">
                <a:solidFill>
                  <a:srgbClr val="002060"/>
                </a:solidFill>
                <a:latin typeface="Work Sans" pitchFamily="2" charset="0"/>
              </a:rPr>
              <a:t>Directed</a:t>
            </a:r>
          </a:p>
          <a:p>
            <a:pPr marL="800100" lvl="1" indent="-342900">
              <a:buFont typeface="Arial" panose="020B0604020202020204" pitchFamily="34" charset="0"/>
              <a:buChar char="•"/>
            </a:pPr>
            <a:r>
              <a:rPr lang="en-US" sz="2400" dirty="0">
                <a:solidFill>
                  <a:srgbClr val="002060"/>
                </a:solidFill>
                <a:latin typeface="Work Sans" pitchFamily="2" charset="0"/>
              </a:rPr>
              <a:t>Undirected</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38065425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420918" y="1289381"/>
            <a:ext cx="11350163"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There are three cases in the analysis of an algorithm, which are as follows: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800100" lvl="1" indent="-342900">
              <a:buFont typeface="Arial" panose="020B0604020202020204" pitchFamily="34" charset="0"/>
              <a:buChar char="•"/>
            </a:pPr>
            <a:r>
              <a:rPr lang="en-US" sz="2400" dirty="0">
                <a:solidFill>
                  <a:srgbClr val="002060"/>
                </a:solidFill>
                <a:latin typeface="Work Sans" pitchFamily="2" charset="0"/>
              </a:rPr>
              <a:t>Best case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800100" lvl="1" indent="-342900">
              <a:buFont typeface="Arial" panose="020B0604020202020204" pitchFamily="34" charset="0"/>
              <a:buChar char="•"/>
            </a:pPr>
            <a:r>
              <a:rPr lang="en-US" sz="2400" dirty="0">
                <a:solidFill>
                  <a:srgbClr val="002060"/>
                </a:solidFill>
                <a:latin typeface="Work Sans" pitchFamily="2" charset="0"/>
              </a:rPr>
              <a:t>Average case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800100" lvl="1" indent="-342900">
              <a:buFont typeface="Arial" panose="020B0604020202020204" pitchFamily="34" charset="0"/>
              <a:buChar char="•"/>
            </a:pPr>
            <a:r>
              <a:rPr lang="en-US" sz="2400" dirty="0">
                <a:solidFill>
                  <a:srgbClr val="002060"/>
                </a:solidFill>
                <a:latin typeface="Work Sans" pitchFamily="2" charset="0"/>
              </a:rPr>
              <a:t>Worst Case</a:t>
            </a:r>
            <a:endParaRPr lang="en-IN" sz="2400" dirty="0">
              <a:solidFill>
                <a:srgbClr val="C0000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490383" y="45103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Algorithm Complexity</a:t>
            </a:r>
            <a:endParaRPr lang="fr-FR" sz="2800" b="1" kern="0" spc="-100" dirty="0">
              <a:solidFill>
                <a:schemeClr val="bg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111370149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5169" y="354924"/>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Directed Graph</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375169" y="1371229"/>
            <a:ext cx="11441662" cy="2246769"/>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A graph with only directed edges is said to be a directed graph.</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Example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The following directed graph has 5 vertices and 8 edges. This graph G can be defined as G = (V, E), where V = {A,B,C,D,E} and E = {(A,B), (A,C) (B, E), (B,D), (D, A), (D, E),(C,D),(D,D)}.</a:t>
            </a:r>
            <a:endParaRPr lang="en-IN" sz="20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E4446C37-BCB0-B9EC-2795-1FEFECE1727F}"/>
              </a:ext>
            </a:extLst>
          </p:cNvPr>
          <p:cNvPicPr>
            <a:picLocks noChangeAspect="1"/>
          </p:cNvPicPr>
          <p:nvPr/>
        </p:nvPicPr>
        <p:blipFill>
          <a:blip r:embed="rId3"/>
          <a:stretch>
            <a:fillRect/>
          </a:stretch>
        </p:blipFill>
        <p:spPr>
          <a:xfrm>
            <a:off x="3704253" y="3889310"/>
            <a:ext cx="4199924" cy="2613766"/>
          </a:xfrm>
          <a:prstGeom prst="rect">
            <a:avLst/>
          </a:prstGeom>
        </p:spPr>
      </p:pic>
    </p:spTree>
    <p:extLst>
      <p:ext uri="{BB962C8B-B14F-4D97-AF65-F5344CB8AC3E}">
        <p14:creationId xmlns:p14="http://schemas.microsoft.com/office/powerpoint/2010/main" val="24009952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5169" y="354924"/>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Undirected Graph</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375169" y="1371229"/>
            <a:ext cx="11441662" cy="400110"/>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A graph with only undirected edges is said to be an undirected graph.</a:t>
            </a:r>
            <a:endParaRPr lang="en-IN" sz="2000" dirty="0">
              <a:solidFill>
                <a:srgbClr val="002060"/>
              </a:solidFill>
              <a:latin typeface="Work Sans" pitchFamily="2" charset="0"/>
            </a:endParaRPr>
          </a:p>
        </p:txBody>
      </p:sp>
      <p:pic>
        <p:nvPicPr>
          <p:cNvPr id="4" name="Picture 3">
            <a:extLst>
              <a:ext uri="{FF2B5EF4-FFF2-40B4-BE49-F238E27FC236}">
                <a16:creationId xmlns:a16="http://schemas.microsoft.com/office/drawing/2014/main" id="{1E6D6DF9-8FCC-A061-CA96-B8EB0185AFDA}"/>
              </a:ext>
            </a:extLst>
          </p:cNvPr>
          <p:cNvPicPr>
            <a:picLocks noChangeAspect="1"/>
          </p:cNvPicPr>
          <p:nvPr/>
        </p:nvPicPr>
        <p:blipFill>
          <a:blip r:embed="rId3"/>
          <a:stretch>
            <a:fillRect/>
          </a:stretch>
        </p:blipFill>
        <p:spPr>
          <a:xfrm>
            <a:off x="2565918" y="2429439"/>
            <a:ext cx="6131065" cy="3761550"/>
          </a:xfrm>
          <a:prstGeom prst="rect">
            <a:avLst/>
          </a:prstGeom>
        </p:spPr>
      </p:pic>
    </p:spTree>
    <p:extLst>
      <p:ext uri="{BB962C8B-B14F-4D97-AF65-F5344CB8AC3E}">
        <p14:creationId xmlns:p14="http://schemas.microsoft.com/office/powerpoint/2010/main" val="17450319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5169" y="354924"/>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Weighted Graph</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375169" y="1371229"/>
            <a:ext cx="11441662" cy="1015663"/>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In weighted graphs, each edge has a value associated with them (called weight). It refers to a simple graph that has weighted edges. The weights are usually used to compute the shortest path in the graph.</a:t>
            </a:r>
            <a:endParaRPr lang="en-IN" sz="20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FD249081-F97E-D301-E350-2A06FD1812DB}"/>
              </a:ext>
            </a:extLst>
          </p:cNvPr>
          <p:cNvPicPr>
            <a:picLocks noChangeAspect="1"/>
          </p:cNvPicPr>
          <p:nvPr/>
        </p:nvPicPr>
        <p:blipFill>
          <a:blip r:embed="rId3"/>
          <a:stretch>
            <a:fillRect/>
          </a:stretch>
        </p:blipFill>
        <p:spPr>
          <a:xfrm>
            <a:off x="3644584" y="2939356"/>
            <a:ext cx="4305673" cy="3063505"/>
          </a:xfrm>
          <a:prstGeom prst="rect">
            <a:avLst/>
          </a:prstGeom>
        </p:spPr>
      </p:pic>
    </p:spTree>
    <p:extLst>
      <p:ext uri="{BB962C8B-B14F-4D97-AF65-F5344CB8AC3E}">
        <p14:creationId xmlns:p14="http://schemas.microsoft.com/office/powerpoint/2010/main" val="174126328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5169" y="354924"/>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Adjacency Matrix</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375169" y="1182231"/>
            <a:ext cx="11441662" cy="2246769"/>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In this representation, the graph can be represented using a matrix of size n x n, where n is the number of vertices.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This matrix is filled with either 1’s or 0’s.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Here, 1 represents that there is an edge from row vertex to column vertex, and 0 represents that there is no edge from row vertex to column vertex.</a:t>
            </a:r>
            <a:endParaRPr lang="en-IN" sz="20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BAE61C80-591E-0B1A-C926-B441895C46C9}"/>
              </a:ext>
            </a:extLst>
          </p:cNvPr>
          <p:cNvPicPr>
            <a:picLocks noChangeAspect="1"/>
          </p:cNvPicPr>
          <p:nvPr/>
        </p:nvPicPr>
        <p:blipFill>
          <a:blip r:embed="rId3"/>
          <a:stretch>
            <a:fillRect/>
          </a:stretch>
        </p:blipFill>
        <p:spPr>
          <a:xfrm>
            <a:off x="2528596" y="3666802"/>
            <a:ext cx="7377404" cy="3035853"/>
          </a:xfrm>
          <a:prstGeom prst="rect">
            <a:avLst/>
          </a:prstGeom>
        </p:spPr>
      </p:pic>
    </p:spTree>
    <p:extLst>
      <p:ext uri="{BB962C8B-B14F-4D97-AF65-F5344CB8AC3E}">
        <p14:creationId xmlns:p14="http://schemas.microsoft.com/office/powerpoint/2010/main" val="347260427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5169" y="354924"/>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Adjacency List</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375169" y="1182231"/>
            <a:ext cx="11441662" cy="1323439"/>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In this representation, every vertex of the graph contains a list of its adjacent vertices.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If the graph is not dense, i.e., the number of edges is less, then it is efficient to represent the graph through the adjacency list.</a:t>
            </a:r>
            <a:endParaRPr lang="en-IN" sz="2000" dirty="0">
              <a:solidFill>
                <a:srgbClr val="002060"/>
              </a:solidFill>
              <a:latin typeface="Work Sans" pitchFamily="2" charset="0"/>
            </a:endParaRPr>
          </a:p>
        </p:txBody>
      </p:sp>
      <p:pic>
        <p:nvPicPr>
          <p:cNvPr id="4" name="Picture 3">
            <a:extLst>
              <a:ext uri="{FF2B5EF4-FFF2-40B4-BE49-F238E27FC236}">
                <a16:creationId xmlns:a16="http://schemas.microsoft.com/office/drawing/2014/main" id="{1BA49358-A69A-C348-7827-ABC56DEF2383}"/>
              </a:ext>
            </a:extLst>
          </p:cNvPr>
          <p:cNvPicPr>
            <a:picLocks noChangeAspect="1"/>
          </p:cNvPicPr>
          <p:nvPr/>
        </p:nvPicPr>
        <p:blipFill>
          <a:blip r:embed="rId3"/>
          <a:stretch>
            <a:fillRect/>
          </a:stretch>
        </p:blipFill>
        <p:spPr>
          <a:xfrm>
            <a:off x="918609" y="3219060"/>
            <a:ext cx="10354781" cy="2642966"/>
          </a:xfrm>
          <a:prstGeom prst="rect">
            <a:avLst/>
          </a:prstGeom>
        </p:spPr>
      </p:pic>
    </p:spTree>
    <p:extLst>
      <p:ext uri="{BB962C8B-B14F-4D97-AF65-F5344CB8AC3E}">
        <p14:creationId xmlns:p14="http://schemas.microsoft.com/office/powerpoint/2010/main" val="182714730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75726" y="196303"/>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BFS Traversing</a:t>
            </a:r>
            <a:endParaRPr lang="fr-FR" sz="2800" b="1" kern="0" spc="-100" dirty="0">
              <a:solidFill>
                <a:schemeClr val="bg1">
                  <a:lumMod val="95000"/>
                  <a:lumOff val="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CA354E6F-3F55-7DA9-32F2-9E4104159F9B}"/>
              </a:ext>
            </a:extLst>
          </p:cNvPr>
          <p:cNvSpPr txBox="1"/>
          <p:nvPr/>
        </p:nvSpPr>
        <p:spPr>
          <a:xfrm>
            <a:off x="351453" y="1005647"/>
            <a:ext cx="11840547" cy="4401205"/>
          </a:xfrm>
          <a:prstGeom prst="rect">
            <a:avLst/>
          </a:prstGeom>
          <a:noFill/>
        </p:spPr>
        <p:txBody>
          <a:bodyPr wrap="square">
            <a:spAutoFit/>
          </a:bodyPr>
          <a:lstStyle/>
          <a:p>
            <a:r>
              <a:rPr lang="en-US" sz="2000" b="1" dirty="0">
                <a:solidFill>
                  <a:srgbClr val="002060"/>
                </a:solidFill>
                <a:latin typeface="Work Sans" pitchFamily="2" charset="0"/>
              </a:rPr>
              <a:t>Steps for BFS algorithms:</a:t>
            </a:r>
          </a:p>
          <a:p>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Take the data for the graph's adjacency matrix or adjacency list.</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Create a queue and fill it with items.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Activate the root node (meaning that get the root node at the beginning of the queue).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Dequeue the queue's head (or initial element), then enqueue all of the queue's nearby nodes from left to right. Simply dequeue the head and resume the operation if a node has no nearby nodes that need to be investigated. (Note: If a neighbor emerges that has previously been investigated or is in the queue, don't enqueue it; instead, skip it.)</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Continue in this manner until the queue is empty.</a:t>
            </a:r>
          </a:p>
        </p:txBody>
      </p:sp>
    </p:spTree>
    <p:extLst>
      <p:ext uri="{BB962C8B-B14F-4D97-AF65-F5344CB8AC3E}">
        <p14:creationId xmlns:p14="http://schemas.microsoft.com/office/powerpoint/2010/main" val="352639654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75726" y="196303"/>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BFS Traversing</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35089F6B-114B-A2DB-5EAD-BD9ACAFB9EAA}"/>
              </a:ext>
            </a:extLst>
          </p:cNvPr>
          <p:cNvPicPr>
            <a:picLocks noChangeAspect="1"/>
          </p:cNvPicPr>
          <p:nvPr/>
        </p:nvPicPr>
        <p:blipFill>
          <a:blip r:embed="rId3"/>
          <a:stretch>
            <a:fillRect/>
          </a:stretch>
        </p:blipFill>
        <p:spPr>
          <a:xfrm>
            <a:off x="4279665" y="0"/>
            <a:ext cx="3632670" cy="6858000"/>
          </a:xfrm>
          <a:prstGeom prst="rect">
            <a:avLst/>
          </a:prstGeom>
        </p:spPr>
      </p:pic>
    </p:spTree>
    <p:extLst>
      <p:ext uri="{BB962C8B-B14F-4D97-AF65-F5344CB8AC3E}">
        <p14:creationId xmlns:p14="http://schemas.microsoft.com/office/powerpoint/2010/main" val="327734148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75726" y="196303"/>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BFS Traversing</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0AB79D48-1BB9-9656-3821-6F4800709C08}"/>
              </a:ext>
            </a:extLst>
          </p:cNvPr>
          <p:cNvSpPr txBox="1"/>
          <p:nvPr/>
        </p:nvSpPr>
        <p:spPr>
          <a:xfrm>
            <a:off x="1244082" y="1358744"/>
            <a:ext cx="9703836" cy="4401205"/>
          </a:xfrm>
          <a:prstGeom prst="rect">
            <a:avLst/>
          </a:prstGeom>
          <a:noFill/>
        </p:spPr>
        <p:txBody>
          <a:bodyPr wrap="square">
            <a:spAutoFit/>
          </a:bodyPr>
          <a:lstStyle/>
          <a:p>
            <a:r>
              <a:rPr lang="en-US" sz="2000" dirty="0">
                <a:solidFill>
                  <a:srgbClr val="002060"/>
                </a:solidFill>
              </a:rPr>
              <a:t>BFS (G, s)                   //Where G is the graph and s is the source node</a:t>
            </a:r>
          </a:p>
          <a:p>
            <a:r>
              <a:rPr lang="en-US" sz="2000" dirty="0">
                <a:solidFill>
                  <a:srgbClr val="002060"/>
                </a:solidFill>
              </a:rPr>
              <a:t>      let Q be queue.</a:t>
            </a:r>
          </a:p>
          <a:p>
            <a:r>
              <a:rPr lang="en-US" sz="2000" dirty="0">
                <a:solidFill>
                  <a:srgbClr val="002060"/>
                </a:solidFill>
              </a:rPr>
              <a:t>      </a:t>
            </a:r>
            <a:r>
              <a:rPr lang="en-US" sz="2000" dirty="0" err="1">
                <a:solidFill>
                  <a:srgbClr val="002060"/>
                </a:solidFill>
              </a:rPr>
              <a:t>Q.enqueue</a:t>
            </a:r>
            <a:r>
              <a:rPr lang="en-US" sz="2000" dirty="0">
                <a:solidFill>
                  <a:srgbClr val="002060"/>
                </a:solidFill>
              </a:rPr>
              <a:t>( s ) //Inserting s in queue until all its </a:t>
            </a:r>
            <a:r>
              <a:rPr lang="en-US" sz="2000" dirty="0" err="1">
                <a:solidFill>
                  <a:srgbClr val="002060"/>
                </a:solidFill>
              </a:rPr>
              <a:t>neighbour</a:t>
            </a:r>
            <a:r>
              <a:rPr lang="en-US" sz="2000" dirty="0">
                <a:solidFill>
                  <a:srgbClr val="002060"/>
                </a:solidFill>
              </a:rPr>
              <a:t> vertices are marked.</a:t>
            </a:r>
          </a:p>
          <a:p>
            <a:endParaRPr lang="en-US" sz="2000" dirty="0">
              <a:solidFill>
                <a:srgbClr val="002060"/>
              </a:solidFill>
            </a:endParaRPr>
          </a:p>
          <a:p>
            <a:r>
              <a:rPr lang="en-US" sz="2000" dirty="0">
                <a:solidFill>
                  <a:srgbClr val="002060"/>
                </a:solidFill>
              </a:rPr>
              <a:t>      mark s as visited.</a:t>
            </a:r>
          </a:p>
          <a:p>
            <a:r>
              <a:rPr lang="en-US" sz="2000" dirty="0">
                <a:solidFill>
                  <a:srgbClr val="002060"/>
                </a:solidFill>
              </a:rPr>
              <a:t>      while ( Q is not empty)</a:t>
            </a:r>
          </a:p>
          <a:p>
            <a:r>
              <a:rPr lang="en-US" sz="2000" dirty="0">
                <a:solidFill>
                  <a:srgbClr val="002060"/>
                </a:solidFill>
              </a:rPr>
              <a:t>           //Removing that vertex from </a:t>
            </a:r>
            <a:r>
              <a:rPr lang="en-US" sz="2000" dirty="0" err="1">
                <a:solidFill>
                  <a:srgbClr val="002060"/>
                </a:solidFill>
              </a:rPr>
              <a:t>queue,whose</a:t>
            </a:r>
            <a:r>
              <a:rPr lang="en-US" sz="2000" dirty="0">
                <a:solidFill>
                  <a:srgbClr val="002060"/>
                </a:solidFill>
              </a:rPr>
              <a:t> </a:t>
            </a:r>
            <a:r>
              <a:rPr lang="en-US" sz="2000" dirty="0" err="1">
                <a:solidFill>
                  <a:srgbClr val="002060"/>
                </a:solidFill>
              </a:rPr>
              <a:t>neighbour</a:t>
            </a:r>
            <a:r>
              <a:rPr lang="en-US" sz="2000" dirty="0">
                <a:solidFill>
                  <a:srgbClr val="002060"/>
                </a:solidFill>
              </a:rPr>
              <a:t> will be visited now</a:t>
            </a:r>
          </a:p>
          <a:p>
            <a:r>
              <a:rPr lang="en-US" sz="2000" dirty="0">
                <a:solidFill>
                  <a:srgbClr val="002060"/>
                </a:solidFill>
              </a:rPr>
              <a:t>           v  =  </a:t>
            </a:r>
            <a:r>
              <a:rPr lang="en-US" sz="2000" dirty="0" err="1">
                <a:solidFill>
                  <a:srgbClr val="002060"/>
                </a:solidFill>
              </a:rPr>
              <a:t>Q.dequeue</a:t>
            </a:r>
            <a:r>
              <a:rPr lang="en-US" sz="2000" dirty="0">
                <a:solidFill>
                  <a:srgbClr val="002060"/>
                </a:solidFill>
              </a:rPr>
              <a:t>( )</a:t>
            </a:r>
          </a:p>
          <a:p>
            <a:endParaRPr lang="en-US" sz="2000" dirty="0">
              <a:solidFill>
                <a:srgbClr val="002060"/>
              </a:solidFill>
            </a:endParaRPr>
          </a:p>
          <a:p>
            <a:r>
              <a:rPr lang="en-US" sz="2000" dirty="0">
                <a:solidFill>
                  <a:srgbClr val="002060"/>
                </a:solidFill>
              </a:rPr>
              <a:t>          //processing all the </a:t>
            </a:r>
            <a:r>
              <a:rPr lang="en-US" sz="2000" dirty="0" err="1">
                <a:solidFill>
                  <a:srgbClr val="002060"/>
                </a:solidFill>
              </a:rPr>
              <a:t>neighbours</a:t>
            </a:r>
            <a:r>
              <a:rPr lang="en-US" sz="2000" dirty="0">
                <a:solidFill>
                  <a:srgbClr val="002060"/>
                </a:solidFill>
              </a:rPr>
              <a:t> of v  </a:t>
            </a:r>
          </a:p>
          <a:p>
            <a:r>
              <a:rPr lang="en-US" sz="2000" dirty="0">
                <a:solidFill>
                  <a:srgbClr val="002060"/>
                </a:solidFill>
              </a:rPr>
              <a:t>          for all </a:t>
            </a:r>
            <a:r>
              <a:rPr lang="en-US" sz="2000" dirty="0" err="1">
                <a:solidFill>
                  <a:srgbClr val="002060"/>
                </a:solidFill>
              </a:rPr>
              <a:t>neighbours</a:t>
            </a:r>
            <a:r>
              <a:rPr lang="en-US" sz="2000" dirty="0">
                <a:solidFill>
                  <a:srgbClr val="002060"/>
                </a:solidFill>
              </a:rPr>
              <a:t> w of v in Graph G</a:t>
            </a:r>
          </a:p>
          <a:p>
            <a:r>
              <a:rPr lang="en-US" sz="2000" dirty="0">
                <a:solidFill>
                  <a:srgbClr val="002060"/>
                </a:solidFill>
              </a:rPr>
              <a:t>               if w is not visited </a:t>
            </a:r>
          </a:p>
          <a:p>
            <a:r>
              <a:rPr lang="en-US" sz="2000" dirty="0">
                <a:solidFill>
                  <a:srgbClr val="002060"/>
                </a:solidFill>
              </a:rPr>
              <a:t>                        </a:t>
            </a:r>
            <a:r>
              <a:rPr lang="en-US" sz="2000" dirty="0" err="1">
                <a:solidFill>
                  <a:srgbClr val="002060"/>
                </a:solidFill>
              </a:rPr>
              <a:t>Q.enqueue</a:t>
            </a:r>
            <a:r>
              <a:rPr lang="en-US" sz="2000" dirty="0">
                <a:solidFill>
                  <a:srgbClr val="002060"/>
                </a:solidFill>
              </a:rPr>
              <a:t>( w )             //Stores w in Q to further visit its </a:t>
            </a:r>
            <a:r>
              <a:rPr lang="en-US" sz="2000" dirty="0" err="1">
                <a:solidFill>
                  <a:srgbClr val="002060"/>
                </a:solidFill>
              </a:rPr>
              <a:t>neighbour</a:t>
            </a:r>
            <a:endParaRPr lang="en-US" sz="2000" dirty="0">
              <a:solidFill>
                <a:srgbClr val="002060"/>
              </a:solidFill>
            </a:endParaRPr>
          </a:p>
          <a:p>
            <a:r>
              <a:rPr lang="en-US" sz="2000" dirty="0">
                <a:solidFill>
                  <a:srgbClr val="002060"/>
                </a:solidFill>
              </a:rPr>
              <a:t>                        mark w as visited.</a:t>
            </a:r>
            <a:endParaRPr lang="en-IN" sz="2000" dirty="0">
              <a:solidFill>
                <a:srgbClr val="002060"/>
              </a:solidFill>
            </a:endParaRPr>
          </a:p>
        </p:txBody>
      </p:sp>
    </p:spTree>
    <p:extLst>
      <p:ext uri="{BB962C8B-B14F-4D97-AF65-F5344CB8AC3E}">
        <p14:creationId xmlns:p14="http://schemas.microsoft.com/office/powerpoint/2010/main" val="150325514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175726" y="196303"/>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DFS Traversing</a:t>
            </a:r>
            <a:endParaRPr lang="fr-FR" sz="2800" b="1" kern="0" spc="-100" dirty="0">
              <a:solidFill>
                <a:schemeClr val="bg1">
                  <a:lumMod val="95000"/>
                  <a:lumOff val="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CA354E6F-3F55-7DA9-32F2-9E4104159F9B}"/>
              </a:ext>
            </a:extLst>
          </p:cNvPr>
          <p:cNvSpPr txBox="1"/>
          <p:nvPr/>
        </p:nvSpPr>
        <p:spPr>
          <a:xfrm>
            <a:off x="351453" y="1005647"/>
            <a:ext cx="11840547" cy="4985980"/>
          </a:xfrm>
          <a:prstGeom prst="rect">
            <a:avLst/>
          </a:prstGeom>
          <a:noFill/>
        </p:spPr>
        <p:txBody>
          <a:bodyPr wrap="square">
            <a:spAutoFit/>
          </a:bodyPr>
          <a:lstStyle/>
          <a:p>
            <a:r>
              <a:rPr lang="en-US" sz="2000" b="1" dirty="0">
                <a:solidFill>
                  <a:srgbClr val="002060"/>
                </a:solidFill>
                <a:latin typeface="Work Sans" pitchFamily="2" charset="0"/>
              </a:rPr>
              <a:t>Steps for DFS algorithms:</a:t>
            </a:r>
          </a:p>
          <a:p>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First, create a stack with the total number of vertices in the graph.</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Now, choose any vertex as the starting point of traversal, and push that vertex into the stack.</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After that, push a non-visited vertex (adjacent to the vertex on the top of the stack) to the top of the stack.</a:t>
            </a:r>
          </a:p>
          <a:p>
            <a:pPr marL="342900" indent="-342900">
              <a:buFont typeface="Arial" panose="020B0604020202020204" pitchFamily="34" charset="0"/>
              <a:buChar char="•"/>
            </a:pPr>
            <a:endParaRPr lang="en-US"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Now, repeat steps 3 and 4 until no vertices are left to visit from the vertex on the stack's top.</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If no vertex is left, go back and pop a vertex from the stack.</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Repeat steps 2, 3, and 4 until the stack is empty.</a:t>
            </a:r>
          </a:p>
        </p:txBody>
      </p:sp>
    </p:spTree>
    <p:extLst>
      <p:ext uri="{BB962C8B-B14F-4D97-AF65-F5344CB8AC3E}">
        <p14:creationId xmlns:p14="http://schemas.microsoft.com/office/powerpoint/2010/main" val="29455452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00CA92-F98E-1F88-70A8-C1DE66F7CD52}"/>
              </a:ext>
            </a:extLst>
          </p:cNvPr>
          <p:cNvSpPr txBox="1"/>
          <p:nvPr/>
        </p:nvSpPr>
        <p:spPr>
          <a:xfrm>
            <a:off x="1341275" y="305068"/>
            <a:ext cx="9771483" cy="6247864"/>
          </a:xfrm>
          <a:prstGeom prst="rect">
            <a:avLst/>
          </a:prstGeom>
          <a:noFill/>
        </p:spPr>
        <p:txBody>
          <a:bodyPr wrap="square">
            <a:spAutoFit/>
          </a:bodyPr>
          <a:lstStyle/>
          <a:p>
            <a:r>
              <a:rPr lang="en-US" sz="2000" dirty="0">
                <a:solidFill>
                  <a:srgbClr val="002060"/>
                </a:solidFill>
              </a:rPr>
              <a:t> DFS-iterative (G, s):                                   //Where G is graph and s is source vertex</a:t>
            </a:r>
          </a:p>
          <a:p>
            <a:r>
              <a:rPr lang="en-US" sz="2000" dirty="0">
                <a:solidFill>
                  <a:srgbClr val="002060"/>
                </a:solidFill>
              </a:rPr>
              <a:t>      let S be stack</a:t>
            </a:r>
          </a:p>
          <a:p>
            <a:r>
              <a:rPr lang="en-US" sz="2000" dirty="0">
                <a:solidFill>
                  <a:srgbClr val="002060"/>
                </a:solidFill>
              </a:rPr>
              <a:t>      </a:t>
            </a:r>
            <a:r>
              <a:rPr lang="en-US" sz="2000" dirty="0" err="1">
                <a:solidFill>
                  <a:srgbClr val="002060"/>
                </a:solidFill>
              </a:rPr>
              <a:t>S.push</a:t>
            </a:r>
            <a:r>
              <a:rPr lang="en-US" sz="2000" dirty="0">
                <a:solidFill>
                  <a:srgbClr val="002060"/>
                </a:solidFill>
              </a:rPr>
              <a:t>( s )          		  //Inserting s in stack </a:t>
            </a:r>
          </a:p>
          <a:p>
            <a:r>
              <a:rPr lang="en-US" sz="2000" dirty="0">
                <a:solidFill>
                  <a:srgbClr val="002060"/>
                </a:solidFill>
              </a:rPr>
              <a:t>      mark s as visited.</a:t>
            </a:r>
          </a:p>
          <a:p>
            <a:r>
              <a:rPr lang="en-US" sz="2000" dirty="0">
                <a:solidFill>
                  <a:srgbClr val="002060"/>
                </a:solidFill>
              </a:rPr>
              <a:t>      while ( S is not empty):</a:t>
            </a:r>
          </a:p>
          <a:p>
            <a:r>
              <a:rPr lang="en-US" sz="2000" dirty="0">
                <a:solidFill>
                  <a:srgbClr val="002060"/>
                </a:solidFill>
              </a:rPr>
              <a:t>          //Pop a vertex from stack to visit next</a:t>
            </a:r>
          </a:p>
          <a:p>
            <a:r>
              <a:rPr lang="en-US" sz="2000" dirty="0">
                <a:solidFill>
                  <a:srgbClr val="002060"/>
                </a:solidFill>
              </a:rPr>
              <a:t>          v  =  </a:t>
            </a:r>
            <a:r>
              <a:rPr lang="en-US" sz="2000" dirty="0" err="1">
                <a:solidFill>
                  <a:srgbClr val="002060"/>
                </a:solidFill>
              </a:rPr>
              <a:t>S.top</a:t>
            </a:r>
            <a:r>
              <a:rPr lang="en-US" sz="2000" dirty="0">
                <a:solidFill>
                  <a:srgbClr val="002060"/>
                </a:solidFill>
              </a:rPr>
              <a:t>( )</a:t>
            </a:r>
          </a:p>
          <a:p>
            <a:r>
              <a:rPr lang="en-US" sz="2000" dirty="0">
                <a:solidFill>
                  <a:srgbClr val="002060"/>
                </a:solidFill>
              </a:rPr>
              <a:t>         </a:t>
            </a:r>
            <a:r>
              <a:rPr lang="en-US" sz="2000" dirty="0" err="1">
                <a:solidFill>
                  <a:srgbClr val="002060"/>
                </a:solidFill>
              </a:rPr>
              <a:t>S.pop</a:t>
            </a:r>
            <a:r>
              <a:rPr lang="en-US" sz="2000" dirty="0">
                <a:solidFill>
                  <a:srgbClr val="002060"/>
                </a:solidFill>
              </a:rPr>
              <a:t>( )</a:t>
            </a:r>
          </a:p>
          <a:p>
            <a:r>
              <a:rPr lang="en-US" sz="2000" dirty="0">
                <a:solidFill>
                  <a:srgbClr val="002060"/>
                </a:solidFill>
              </a:rPr>
              <a:t>         //Push all the </a:t>
            </a:r>
            <a:r>
              <a:rPr lang="en-US" sz="2000" dirty="0" err="1">
                <a:solidFill>
                  <a:srgbClr val="002060"/>
                </a:solidFill>
              </a:rPr>
              <a:t>neighbours</a:t>
            </a:r>
            <a:r>
              <a:rPr lang="en-US" sz="2000" dirty="0">
                <a:solidFill>
                  <a:srgbClr val="002060"/>
                </a:solidFill>
              </a:rPr>
              <a:t> of v in stack that are not visited   </a:t>
            </a:r>
          </a:p>
          <a:p>
            <a:r>
              <a:rPr lang="en-US" sz="2000" dirty="0">
                <a:solidFill>
                  <a:srgbClr val="002060"/>
                </a:solidFill>
              </a:rPr>
              <a:t>        for all </a:t>
            </a:r>
            <a:r>
              <a:rPr lang="en-US" sz="2000" dirty="0" err="1">
                <a:solidFill>
                  <a:srgbClr val="002060"/>
                </a:solidFill>
              </a:rPr>
              <a:t>neighbours</a:t>
            </a:r>
            <a:r>
              <a:rPr lang="en-US" sz="2000" dirty="0">
                <a:solidFill>
                  <a:srgbClr val="002060"/>
                </a:solidFill>
              </a:rPr>
              <a:t> w of v in Graph G:</a:t>
            </a:r>
          </a:p>
          <a:p>
            <a:r>
              <a:rPr lang="en-US" sz="2000" dirty="0">
                <a:solidFill>
                  <a:srgbClr val="002060"/>
                </a:solidFill>
              </a:rPr>
              <a:t>            if w is not visited :</a:t>
            </a:r>
          </a:p>
          <a:p>
            <a:r>
              <a:rPr lang="en-US" sz="2000" dirty="0">
                <a:solidFill>
                  <a:srgbClr val="002060"/>
                </a:solidFill>
              </a:rPr>
              <a:t>                     </a:t>
            </a:r>
            <a:r>
              <a:rPr lang="en-US" sz="2000" dirty="0" err="1">
                <a:solidFill>
                  <a:srgbClr val="002060"/>
                </a:solidFill>
              </a:rPr>
              <a:t>S.push</a:t>
            </a:r>
            <a:r>
              <a:rPr lang="en-US" sz="2000" dirty="0">
                <a:solidFill>
                  <a:srgbClr val="002060"/>
                </a:solidFill>
              </a:rPr>
              <a:t>( w )         </a:t>
            </a:r>
          </a:p>
          <a:p>
            <a:r>
              <a:rPr lang="en-US" sz="2000" dirty="0">
                <a:solidFill>
                  <a:srgbClr val="002060"/>
                </a:solidFill>
              </a:rPr>
              <a:t>                    mark w as visited</a:t>
            </a:r>
          </a:p>
          <a:p>
            <a:endParaRPr lang="en-US" sz="2000" dirty="0">
              <a:solidFill>
                <a:srgbClr val="002060"/>
              </a:solidFill>
            </a:endParaRPr>
          </a:p>
          <a:p>
            <a:endParaRPr lang="en-US" sz="2000" dirty="0">
              <a:solidFill>
                <a:srgbClr val="002060"/>
              </a:solidFill>
            </a:endParaRPr>
          </a:p>
          <a:p>
            <a:r>
              <a:rPr lang="en-US" sz="2000" dirty="0">
                <a:solidFill>
                  <a:srgbClr val="002060"/>
                </a:solidFill>
              </a:rPr>
              <a:t>    DFS-recursive(G, s):</a:t>
            </a:r>
          </a:p>
          <a:p>
            <a:r>
              <a:rPr lang="en-US" sz="2000" dirty="0">
                <a:solidFill>
                  <a:srgbClr val="002060"/>
                </a:solidFill>
              </a:rPr>
              <a:t>        mark s as visited</a:t>
            </a:r>
          </a:p>
          <a:p>
            <a:r>
              <a:rPr lang="en-US" sz="2000" dirty="0">
                <a:solidFill>
                  <a:srgbClr val="002060"/>
                </a:solidFill>
              </a:rPr>
              <a:t>        for all </a:t>
            </a:r>
            <a:r>
              <a:rPr lang="en-US" sz="2000" dirty="0" err="1">
                <a:solidFill>
                  <a:srgbClr val="002060"/>
                </a:solidFill>
              </a:rPr>
              <a:t>neighbours</a:t>
            </a:r>
            <a:r>
              <a:rPr lang="en-US" sz="2000" dirty="0">
                <a:solidFill>
                  <a:srgbClr val="002060"/>
                </a:solidFill>
              </a:rPr>
              <a:t> w of s in Graph G:</a:t>
            </a:r>
          </a:p>
          <a:p>
            <a:r>
              <a:rPr lang="en-US" sz="2000" dirty="0">
                <a:solidFill>
                  <a:srgbClr val="002060"/>
                </a:solidFill>
              </a:rPr>
              <a:t>            if w is not visited:</a:t>
            </a:r>
          </a:p>
          <a:p>
            <a:r>
              <a:rPr lang="en-US" sz="2000" dirty="0">
                <a:solidFill>
                  <a:srgbClr val="002060"/>
                </a:solidFill>
              </a:rPr>
              <a:t>                DFS-recursive(G, w)</a:t>
            </a:r>
            <a:endParaRPr lang="en-IN" sz="2000" dirty="0">
              <a:solidFill>
                <a:srgbClr val="002060"/>
              </a:solidFill>
            </a:endParaRPr>
          </a:p>
        </p:txBody>
      </p:sp>
    </p:spTree>
    <p:extLst>
      <p:ext uri="{BB962C8B-B14F-4D97-AF65-F5344CB8AC3E}">
        <p14:creationId xmlns:p14="http://schemas.microsoft.com/office/powerpoint/2010/main" val="8076030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420918" y="1289381"/>
            <a:ext cx="11634233" cy="341632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Time complexity is defined as the </a:t>
            </a:r>
            <a:r>
              <a:rPr lang="en-US" sz="2400" b="1" dirty="0">
                <a:solidFill>
                  <a:srgbClr val="002060"/>
                </a:solidFill>
                <a:latin typeface="Work Sans" pitchFamily="2" charset="0"/>
              </a:rPr>
              <a:t>amount of time taken by an algorithm to run, as a function of the length of the input.</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It aids in our analysis of the algorithm's performance scaling with increasing input size.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Time complexity is frequently expressed using </a:t>
            </a:r>
            <a:r>
              <a:rPr lang="en-US" sz="2400" b="1" dirty="0">
                <a:solidFill>
                  <a:srgbClr val="002060"/>
                </a:solidFill>
                <a:latin typeface="Work Sans" pitchFamily="2" charset="0"/>
              </a:rPr>
              <a:t>Big O notation</a:t>
            </a:r>
            <a:r>
              <a:rPr lang="en-US" sz="2400" dirty="0">
                <a:solidFill>
                  <a:srgbClr val="002060"/>
                </a:solidFill>
                <a:latin typeface="Work Sans" pitchFamily="2" charset="0"/>
              </a:rPr>
              <a:t>. It represents the maximum possible running time for an algorithm given the size of the input.</a:t>
            </a:r>
            <a:endParaRPr lang="en-IN" sz="2400" dirty="0">
              <a:solidFill>
                <a:srgbClr val="C0000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490383" y="45103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Time Complexity</a:t>
            </a:r>
            <a:endParaRPr lang="fr-FR" sz="2800" b="1" kern="0" spc="-100" dirty="0">
              <a:solidFill>
                <a:schemeClr val="bg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318984838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F8CDEE-1B0D-E612-023A-557B1DB0CAD1}"/>
              </a:ext>
            </a:extLst>
          </p:cNvPr>
          <p:cNvPicPr>
            <a:picLocks noChangeAspect="1"/>
          </p:cNvPicPr>
          <p:nvPr/>
        </p:nvPicPr>
        <p:blipFill>
          <a:blip r:embed="rId3"/>
          <a:stretch>
            <a:fillRect/>
          </a:stretch>
        </p:blipFill>
        <p:spPr>
          <a:xfrm>
            <a:off x="1184211" y="138112"/>
            <a:ext cx="9525000" cy="6581775"/>
          </a:xfrm>
          <a:prstGeom prst="rect">
            <a:avLst/>
          </a:prstGeom>
        </p:spPr>
      </p:pic>
    </p:spTree>
    <p:extLst>
      <p:ext uri="{BB962C8B-B14F-4D97-AF65-F5344CB8AC3E}">
        <p14:creationId xmlns:p14="http://schemas.microsoft.com/office/powerpoint/2010/main" val="241447321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0AC788-C548-2567-9E20-0EA1A3932CD2}"/>
              </a:ext>
            </a:extLst>
          </p:cNvPr>
          <p:cNvPicPr>
            <a:picLocks noChangeAspect="1"/>
          </p:cNvPicPr>
          <p:nvPr/>
        </p:nvPicPr>
        <p:blipFill>
          <a:blip r:embed="rId3"/>
          <a:stretch>
            <a:fillRect/>
          </a:stretch>
        </p:blipFill>
        <p:spPr>
          <a:xfrm>
            <a:off x="1390260" y="1508214"/>
            <a:ext cx="9795609" cy="3681463"/>
          </a:xfrm>
          <a:prstGeom prst="rect">
            <a:avLst/>
          </a:prstGeom>
        </p:spPr>
      </p:pic>
    </p:spTree>
    <p:extLst>
      <p:ext uri="{BB962C8B-B14F-4D97-AF65-F5344CB8AC3E}">
        <p14:creationId xmlns:p14="http://schemas.microsoft.com/office/powerpoint/2010/main" val="20558221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BA004-CF2F-82B4-88C7-B0933AB688D5}"/>
              </a:ext>
            </a:extLst>
          </p:cNvPr>
          <p:cNvPicPr>
            <a:picLocks noChangeAspect="1"/>
          </p:cNvPicPr>
          <p:nvPr/>
        </p:nvPicPr>
        <p:blipFill>
          <a:blip r:embed="rId3"/>
          <a:stretch>
            <a:fillRect/>
          </a:stretch>
        </p:blipFill>
        <p:spPr>
          <a:xfrm>
            <a:off x="2153816" y="748129"/>
            <a:ext cx="7884367" cy="5361742"/>
          </a:xfrm>
          <a:prstGeom prst="rect">
            <a:avLst/>
          </a:prstGeom>
        </p:spPr>
      </p:pic>
    </p:spTree>
    <p:extLst>
      <p:ext uri="{BB962C8B-B14F-4D97-AF65-F5344CB8AC3E}">
        <p14:creationId xmlns:p14="http://schemas.microsoft.com/office/powerpoint/2010/main" val="221026698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27628" y="149651"/>
            <a:ext cx="640907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Applications Of Graph Data Structures</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1952042" y="1529849"/>
            <a:ext cx="9160717" cy="286232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Social Networks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Google Maps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Web Crawlers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Recommendation Engines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Program Dependencies</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345655900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640907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Hashing</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431152" y="1595163"/>
            <a:ext cx="11605337" cy="286232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Hashing is a technique of mapping a large set of arbitrary data to tabular indexes using a hash function. It is a method for representing dictionaries for large datasets.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It allows lookups, updating and retrieval operation to occur in a constant time i.e. O(1).</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The Hash table data structure stores elements in key-value pairs where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800100" lvl="1" indent="-342900">
              <a:buFont typeface="Arial" panose="020B0604020202020204" pitchFamily="34" charset="0"/>
              <a:buChar char="•"/>
            </a:pPr>
            <a:r>
              <a:rPr lang="en-US" sz="2000" dirty="0">
                <a:solidFill>
                  <a:srgbClr val="002060"/>
                </a:solidFill>
                <a:latin typeface="Work Sans" pitchFamily="2" charset="0"/>
              </a:rPr>
              <a:t>Key- unique integer that is used for indexing the values</a:t>
            </a:r>
          </a:p>
          <a:p>
            <a:pPr marL="800100" lvl="1" indent="-342900">
              <a:buFont typeface="Arial" panose="020B0604020202020204" pitchFamily="34" charset="0"/>
              <a:buChar char="•"/>
            </a:pPr>
            <a:r>
              <a:rPr lang="en-US" sz="2000" dirty="0">
                <a:solidFill>
                  <a:srgbClr val="002060"/>
                </a:solidFill>
                <a:latin typeface="Work Sans" pitchFamily="2" charset="0"/>
              </a:rPr>
              <a:t>Value - data that are associated with keys.</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528911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640907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Hash Function</a:t>
            </a:r>
            <a:endParaRPr lang="fr-FR" sz="2800" b="1" kern="0" spc="-100" dirty="0">
              <a:solidFill>
                <a:schemeClr val="bg1">
                  <a:lumMod val="95000"/>
                  <a:lumOff val="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A44E3919-C5CF-287F-671C-3426101061D4}"/>
              </a:ext>
            </a:extLst>
          </p:cNvPr>
          <p:cNvSpPr txBox="1"/>
          <p:nvPr/>
        </p:nvSpPr>
        <p:spPr>
          <a:xfrm>
            <a:off x="446704" y="1490008"/>
            <a:ext cx="11605337" cy="193899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rPr>
              <a:t>In a hash table, a new index is processed using the keys. And, the element corresponding to that key is stored in the index. This process is called hashing.</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800100" lvl="1" indent="-342900">
              <a:buFont typeface="Arial" panose="020B0604020202020204" pitchFamily="34" charset="0"/>
              <a:buChar char="•"/>
            </a:pPr>
            <a:r>
              <a:rPr lang="en-US" sz="2000" dirty="0">
                <a:solidFill>
                  <a:srgbClr val="002060"/>
                </a:solidFill>
                <a:latin typeface="Work Sans" pitchFamily="2" charset="0"/>
              </a:rPr>
              <a:t>Let k be a key and h(x) be a hash function.</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800100" lvl="1" indent="-342900">
              <a:buFont typeface="Arial" panose="020B0604020202020204" pitchFamily="34" charset="0"/>
              <a:buChar char="•"/>
            </a:pPr>
            <a:r>
              <a:rPr lang="en-US" sz="2000" dirty="0">
                <a:solidFill>
                  <a:srgbClr val="002060"/>
                </a:solidFill>
                <a:latin typeface="Work Sans" pitchFamily="2" charset="0"/>
              </a:rPr>
              <a:t>Here, h(k) will give us a new index to store the element linked with k.</a:t>
            </a:r>
            <a:endParaRPr lang="en-IN" sz="20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CA1F2339-9E96-5217-74CD-8C08A023CF55}"/>
              </a:ext>
            </a:extLst>
          </p:cNvPr>
          <p:cNvPicPr>
            <a:picLocks noChangeAspect="1"/>
          </p:cNvPicPr>
          <p:nvPr/>
        </p:nvPicPr>
        <p:blipFill>
          <a:blip r:embed="rId3"/>
          <a:stretch>
            <a:fillRect/>
          </a:stretch>
        </p:blipFill>
        <p:spPr>
          <a:xfrm>
            <a:off x="2751552" y="4021229"/>
            <a:ext cx="6408975" cy="2133785"/>
          </a:xfrm>
          <a:prstGeom prst="rect">
            <a:avLst/>
          </a:prstGeom>
        </p:spPr>
      </p:pic>
    </p:spTree>
    <p:extLst>
      <p:ext uri="{BB962C8B-B14F-4D97-AF65-F5344CB8AC3E}">
        <p14:creationId xmlns:p14="http://schemas.microsoft.com/office/powerpoint/2010/main" val="105722819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640907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Hash Table</a:t>
            </a:r>
            <a:endParaRPr lang="fr-FR" sz="2800" b="1" kern="0" spc="-100" dirty="0">
              <a:solidFill>
                <a:schemeClr val="bg1">
                  <a:lumMod val="95000"/>
                  <a:lumOff val="5000"/>
                </a:schemeClr>
              </a:solidFill>
              <a:latin typeface="Arial" panose="020B0604020202020204" pitchFamily="34" charset="0"/>
            </a:endParaRPr>
          </a:p>
        </p:txBody>
      </p:sp>
      <p:pic>
        <p:nvPicPr>
          <p:cNvPr id="2" name="Picture 1">
            <a:extLst>
              <a:ext uri="{FF2B5EF4-FFF2-40B4-BE49-F238E27FC236}">
                <a16:creationId xmlns:a16="http://schemas.microsoft.com/office/drawing/2014/main" id="{DC24D000-C835-7F75-4514-0CFCE57E93AD}"/>
              </a:ext>
            </a:extLst>
          </p:cNvPr>
          <p:cNvPicPr>
            <a:picLocks noChangeAspect="1"/>
          </p:cNvPicPr>
          <p:nvPr/>
        </p:nvPicPr>
        <p:blipFill>
          <a:blip r:embed="rId3"/>
          <a:stretch>
            <a:fillRect/>
          </a:stretch>
        </p:blipFill>
        <p:spPr>
          <a:xfrm>
            <a:off x="1545482" y="1359812"/>
            <a:ext cx="8634216" cy="4640891"/>
          </a:xfrm>
          <a:prstGeom prst="rect">
            <a:avLst/>
          </a:prstGeom>
        </p:spPr>
      </p:pic>
    </p:spTree>
    <p:extLst>
      <p:ext uri="{BB962C8B-B14F-4D97-AF65-F5344CB8AC3E}">
        <p14:creationId xmlns:p14="http://schemas.microsoft.com/office/powerpoint/2010/main" val="237674023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640907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Hash Collision</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502049" y="1270052"/>
            <a:ext cx="10601380" cy="2246769"/>
          </a:xfrm>
          <a:prstGeom prst="rect">
            <a:avLst/>
          </a:prstGeom>
          <a:noFill/>
        </p:spPr>
        <p:txBody>
          <a:bodyPr wrap="square">
            <a:spAutoFit/>
          </a:bodyPr>
          <a:lstStyle/>
          <a:p>
            <a:r>
              <a:rPr lang="en-US" sz="2000" dirty="0">
                <a:solidFill>
                  <a:srgbClr val="002060"/>
                </a:solidFill>
                <a:latin typeface="Work Sans" pitchFamily="2" charset="0"/>
              </a:rPr>
              <a:t>When the hash function generates the same index for multiple keys, there will be a conflict (what value to be stored in that index). This is called a hash collision.</a:t>
            </a:r>
          </a:p>
          <a:p>
            <a:endParaRPr lang="en-US" sz="2000" dirty="0">
              <a:solidFill>
                <a:srgbClr val="002060"/>
              </a:solidFill>
              <a:latin typeface="Work Sans" pitchFamily="2" charset="0"/>
            </a:endParaRPr>
          </a:p>
          <a:p>
            <a:r>
              <a:rPr lang="en-US" sz="2000" dirty="0">
                <a:solidFill>
                  <a:srgbClr val="002060"/>
                </a:solidFill>
                <a:latin typeface="Work Sans" pitchFamily="2" charset="0"/>
              </a:rPr>
              <a:t>We can resolve the hash collision using one of the following techniques.</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Collision resolution by chaining</a:t>
            </a:r>
          </a:p>
          <a:p>
            <a:pPr marL="342900" indent="-342900">
              <a:buFont typeface="Arial" panose="020B0604020202020204" pitchFamily="34" charset="0"/>
              <a:buChar char="•"/>
            </a:pPr>
            <a:r>
              <a:rPr lang="en-US" sz="2000" dirty="0">
                <a:solidFill>
                  <a:srgbClr val="002060"/>
                </a:solidFill>
                <a:latin typeface="Work Sans" pitchFamily="2" charset="0"/>
              </a:rPr>
              <a:t>Open Addressing: Linear/Quadratic Probing and Double Hashing</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35629214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640907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Collision Resolution By Chaining</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502049" y="1270052"/>
            <a:ext cx="10601380" cy="707886"/>
          </a:xfrm>
          <a:prstGeom prst="rect">
            <a:avLst/>
          </a:prstGeom>
          <a:noFill/>
        </p:spPr>
        <p:txBody>
          <a:bodyPr wrap="square">
            <a:spAutoFit/>
          </a:bodyPr>
          <a:lstStyle/>
          <a:p>
            <a:r>
              <a:rPr lang="en-US" sz="2000" dirty="0">
                <a:solidFill>
                  <a:srgbClr val="002060"/>
                </a:solidFill>
                <a:latin typeface="Work Sans" pitchFamily="2" charset="0"/>
              </a:rPr>
              <a:t>In chaining, if a hash function produces the same index for multiple elements, these elements are stored in the same index by using a doubly-linked list.</a:t>
            </a:r>
            <a:endParaRPr lang="en-IN" sz="2000" dirty="0">
              <a:solidFill>
                <a:srgbClr val="002060"/>
              </a:solidFill>
              <a:latin typeface="Work Sans" pitchFamily="2" charset="0"/>
            </a:endParaRPr>
          </a:p>
        </p:txBody>
      </p:sp>
      <p:pic>
        <p:nvPicPr>
          <p:cNvPr id="6" name="Picture 5">
            <a:extLst>
              <a:ext uri="{FF2B5EF4-FFF2-40B4-BE49-F238E27FC236}">
                <a16:creationId xmlns:a16="http://schemas.microsoft.com/office/drawing/2014/main" id="{B61D8A79-9514-F4A8-FFC8-738DAFAE9516}"/>
              </a:ext>
            </a:extLst>
          </p:cNvPr>
          <p:cNvPicPr>
            <a:picLocks noChangeAspect="1"/>
          </p:cNvPicPr>
          <p:nvPr/>
        </p:nvPicPr>
        <p:blipFill>
          <a:blip r:embed="rId3"/>
          <a:stretch>
            <a:fillRect/>
          </a:stretch>
        </p:blipFill>
        <p:spPr>
          <a:xfrm>
            <a:off x="2519264" y="2350210"/>
            <a:ext cx="6918857" cy="3677365"/>
          </a:xfrm>
          <a:prstGeom prst="rect">
            <a:avLst/>
          </a:prstGeom>
        </p:spPr>
      </p:pic>
    </p:spTree>
    <p:extLst>
      <p:ext uri="{BB962C8B-B14F-4D97-AF65-F5344CB8AC3E}">
        <p14:creationId xmlns:p14="http://schemas.microsoft.com/office/powerpoint/2010/main" val="376581174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718351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Collision Resolution By Open Addressing</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502049" y="1270052"/>
            <a:ext cx="10601380" cy="4093428"/>
          </a:xfrm>
          <a:prstGeom prst="rect">
            <a:avLst/>
          </a:prstGeom>
          <a:noFill/>
        </p:spPr>
        <p:txBody>
          <a:bodyPr wrap="square">
            <a:spAutoFit/>
          </a:bodyPr>
          <a:lstStyle/>
          <a:p>
            <a:pPr marL="514350" indent="-514350">
              <a:buAutoNum type="romanLcPeriod"/>
            </a:pPr>
            <a:r>
              <a:rPr lang="en-US" sz="2000" dirty="0">
                <a:solidFill>
                  <a:srgbClr val="002060"/>
                </a:solidFill>
                <a:latin typeface="Work Sans" pitchFamily="2" charset="0"/>
              </a:rPr>
              <a:t>Linear Probing</a:t>
            </a:r>
          </a:p>
          <a:p>
            <a:pPr marL="514350" indent="-514350">
              <a:buAutoNum type="romanLcPeriod"/>
            </a:pPr>
            <a:endParaRPr lang="en-US" sz="2000" dirty="0">
              <a:solidFill>
                <a:srgbClr val="002060"/>
              </a:solidFill>
              <a:latin typeface="Work Sans" pitchFamily="2" charset="0"/>
            </a:endParaRPr>
          </a:p>
          <a:p>
            <a:r>
              <a:rPr lang="en-US" sz="2000" dirty="0">
                <a:solidFill>
                  <a:srgbClr val="002060"/>
                </a:solidFill>
                <a:latin typeface="Work Sans" pitchFamily="2" charset="0"/>
              </a:rPr>
              <a:t>	In linear probing, collision is resolved by checking the next slot.</a:t>
            </a:r>
          </a:p>
          <a:p>
            <a:endParaRPr lang="en-US" sz="2000" dirty="0">
              <a:solidFill>
                <a:srgbClr val="002060"/>
              </a:solidFill>
              <a:latin typeface="Work Sans" pitchFamily="2" charset="0"/>
            </a:endParaRPr>
          </a:p>
          <a:p>
            <a:r>
              <a:rPr lang="en-US" sz="2000" dirty="0">
                <a:solidFill>
                  <a:srgbClr val="002060"/>
                </a:solidFill>
                <a:latin typeface="Work Sans" pitchFamily="2" charset="0"/>
              </a:rPr>
              <a:t>		h(k, </a:t>
            </a:r>
            <a:r>
              <a:rPr lang="en-US" sz="2000" dirty="0" err="1">
                <a:solidFill>
                  <a:srgbClr val="002060"/>
                </a:solidFill>
                <a:latin typeface="Work Sans" pitchFamily="2" charset="0"/>
              </a:rPr>
              <a:t>i</a:t>
            </a:r>
            <a:r>
              <a:rPr lang="en-US" sz="2000" dirty="0">
                <a:solidFill>
                  <a:srgbClr val="002060"/>
                </a:solidFill>
                <a:latin typeface="Work Sans" pitchFamily="2" charset="0"/>
              </a:rPr>
              <a:t>) = (h′(k) + </a:t>
            </a:r>
            <a:r>
              <a:rPr lang="en-US" sz="2000" dirty="0" err="1">
                <a:solidFill>
                  <a:srgbClr val="002060"/>
                </a:solidFill>
                <a:latin typeface="Work Sans" pitchFamily="2" charset="0"/>
              </a:rPr>
              <a:t>i</a:t>
            </a:r>
            <a:r>
              <a:rPr lang="en-US" sz="2000" dirty="0">
                <a:solidFill>
                  <a:srgbClr val="002060"/>
                </a:solidFill>
                <a:latin typeface="Work Sans" pitchFamily="2" charset="0"/>
              </a:rPr>
              <a:t>) mod m</a:t>
            </a:r>
          </a:p>
          <a:p>
            <a:endParaRPr lang="en-US" sz="2000" dirty="0">
              <a:solidFill>
                <a:srgbClr val="002060"/>
              </a:solidFill>
              <a:latin typeface="Work Sans" pitchFamily="2" charset="0"/>
            </a:endParaRPr>
          </a:p>
          <a:p>
            <a:r>
              <a:rPr lang="en-US" sz="2000" dirty="0">
                <a:solidFill>
                  <a:srgbClr val="002060"/>
                </a:solidFill>
                <a:latin typeface="Work Sans" pitchFamily="2" charset="0"/>
              </a:rPr>
              <a:t>		where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		</a:t>
            </a:r>
            <a:r>
              <a:rPr lang="en-US" sz="2000" dirty="0" err="1">
                <a:solidFill>
                  <a:srgbClr val="002060"/>
                </a:solidFill>
                <a:latin typeface="Work Sans" pitchFamily="2" charset="0"/>
              </a:rPr>
              <a:t>i</a:t>
            </a:r>
            <a:r>
              <a:rPr lang="en-US" sz="2000" dirty="0">
                <a:solidFill>
                  <a:srgbClr val="002060"/>
                </a:solidFill>
                <a:latin typeface="Work Sans" pitchFamily="2" charset="0"/>
              </a:rPr>
              <a:t> = {0, 1, ….}</a:t>
            </a:r>
          </a:p>
          <a:p>
            <a:r>
              <a:rPr lang="en-US" sz="2000" dirty="0">
                <a:solidFill>
                  <a:srgbClr val="002060"/>
                </a:solidFill>
                <a:latin typeface="Work Sans" pitchFamily="2" charset="0"/>
              </a:rPr>
              <a:t>		h'(k) is a new hash function</a:t>
            </a:r>
          </a:p>
          <a:p>
            <a:endParaRPr lang="en-US" sz="2000" dirty="0">
              <a:solidFill>
                <a:srgbClr val="002060"/>
              </a:solidFill>
              <a:latin typeface="Work Sans" pitchFamily="2" charset="0"/>
            </a:endParaRPr>
          </a:p>
          <a:p>
            <a:r>
              <a:rPr lang="en-US" sz="2000" dirty="0">
                <a:solidFill>
                  <a:srgbClr val="002060"/>
                </a:solidFill>
                <a:latin typeface="Work Sans" pitchFamily="2" charset="0"/>
              </a:rPr>
              <a:t>	If a collision occurs at h(k, 0), then h(k, 1) is checked. In this way, the value 	of </a:t>
            </a:r>
            <a:r>
              <a:rPr lang="en-US" sz="2000" dirty="0" err="1">
                <a:solidFill>
                  <a:srgbClr val="002060"/>
                </a:solidFill>
                <a:latin typeface="Work Sans" pitchFamily="2" charset="0"/>
              </a:rPr>
              <a:t>i</a:t>
            </a:r>
            <a:r>
              <a:rPr lang="en-US" sz="2000" dirty="0">
                <a:solidFill>
                  <a:srgbClr val="002060"/>
                </a:solidFill>
                <a:latin typeface="Work Sans" pitchFamily="2" charset="0"/>
              </a:rPr>
              <a:t> is incremented linearly.</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960979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F0F778-4838-8A3D-7BB3-4F160AD964E1}"/>
              </a:ext>
            </a:extLst>
          </p:cNvPr>
          <p:cNvSpPr/>
          <p:nvPr/>
        </p:nvSpPr>
        <p:spPr>
          <a:xfrm>
            <a:off x="490383" y="45103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Big O Notation</a:t>
            </a:r>
            <a:endParaRPr lang="fr-FR" sz="2800" b="1" kern="0" spc="-100" dirty="0">
              <a:solidFill>
                <a:schemeClr val="bg1">
                  <a:lumMod val="95000"/>
                  <a:lumOff val="5000"/>
                </a:schemeClr>
              </a:solidFill>
              <a:latin typeface="Arial" panose="020B0604020202020204" pitchFamily="34" charset="0"/>
            </a:endParaRPr>
          </a:p>
        </p:txBody>
      </p:sp>
      <p:pic>
        <p:nvPicPr>
          <p:cNvPr id="5" name="Picture 4">
            <a:extLst>
              <a:ext uri="{FF2B5EF4-FFF2-40B4-BE49-F238E27FC236}">
                <a16:creationId xmlns:a16="http://schemas.microsoft.com/office/drawing/2014/main" id="{6A33FA9E-20EA-E59E-27D7-E614E542D248}"/>
              </a:ext>
            </a:extLst>
          </p:cNvPr>
          <p:cNvPicPr>
            <a:picLocks noChangeAspect="1"/>
          </p:cNvPicPr>
          <p:nvPr/>
        </p:nvPicPr>
        <p:blipFill>
          <a:blip r:embed="rId3"/>
          <a:stretch>
            <a:fillRect/>
          </a:stretch>
        </p:blipFill>
        <p:spPr>
          <a:xfrm>
            <a:off x="1183140" y="1352050"/>
            <a:ext cx="9825720" cy="4525278"/>
          </a:xfrm>
          <a:prstGeom prst="rect">
            <a:avLst/>
          </a:prstGeom>
        </p:spPr>
      </p:pic>
    </p:spTree>
    <p:extLst>
      <p:ext uri="{BB962C8B-B14F-4D97-AF65-F5344CB8AC3E}">
        <p14:creationId xmlns:p14="http://schemas.microsoft.com/office/powerpoint/2010/main" val="365203611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718351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Collision Resolution By Open Addressing</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502049" y="1270052"/>
            <a:ext cx="10601380" cy="3477875"/>
          </a:xfrm>
          <a:prstGeom prst="rect">
            <a:avLst/>
          </a:prstGeom>
          <a:noFill/>
        </p:spPr>
        <p:txBody>
          <a:bodyPr wrap="square">
            <a:spAutoFit/>
          </a:bodyPr>
          <a:lstStyle/>
          <a:p>
            <a:r>
              <a:rPr lang="en-US" sz="2000" dirty="0">
                <a:solidFill>
                  <a:srgbClr val="002060"/>
                </a:solidFill>
                <a:latin typeface="Work Sans" pitchFamily="2" charset="0"/>
              </a:rPr>
              <a:t>ii. 	Quadratic Probing</a:t>
            </a:r>
          </a:p>
          <a:p>
            <a:pPr marL="514350" indent="-514350">
              <a:buAutoNum type="romanLcPeriod"/>
            </a:pPr>
            <a:endParaRPr lang="en-US" sz="2000" dirty="0">
              <a:solidFill>
                <a:srgbClr val="002060"/>
              </a:solidFill>
              <a:latin typeface="Work Sans" pitchFamily="2" charset="0"/>
            </a:endParaRPr>
          </a:p>
          <a:p>
            <a:r>
              <a:rPr lang="en-US" sz="2000" dirty="0">
                <a:solidFill>
                  <a:srgbClr val="002060"/>
                </a:solidFill>
                <a:latin typeface="Work Sans" pitchFamily="2" charset="0"/>
              </a:rPr>
              <a:t>	It works similar to linear probing but the spacing between the slots is 	increased (greater than one) by using the following relation.</a:t>
            </a:r>
          </a:p>
          <a:p>
            <a:endParaRPr lang="en-US" sz="2000" dirty="0">
              <a:solidFill>
                <a:srgbClr val="002060"/>
              </a:solidFill>
              <a:latin typeface="Work Sans" pitchFamily="2" charset="0"/>
            </a:endParaRPr>
          </a:p>
          <a:p>
            <a:r>
              <a:rPr lang="en-US" sz="2000" dirty="0">
                <a:solidFill>
                  <a:srgbClr val="002060"/>
                </a:solidFill>
                <a:latin typeface="Work Sans" pitchFamily="2" charset="0"/>
              </a:rPr>
              <a:t>	h(k, </a:t>
            </a:r>
            <a:r>
              <a:rPr lang="en-US" sz="2000" dirty="0" err="1">
                <a:solidFill>
                  <a:srgbClr val="002060"/>
                </a:solidFill>
                <a:latin typeface="Work Sans" pitchFamily="2" charset="0"/>
              </a:rPr>
              <a:t>i</a:t>
            </a:r>
            <a:r>
              <a:rPr lang="en-US" sz="2000" dirty="0">
                <a:solidFill>
                  <a:srgbClr val="002060"/>
                </a:solidFill>
                <a:latin typeface="Work Sans" pitchFamily="2" charset="0"/>
              </a:rPr>
              <a:t>) = (h′(k) + c1i + c2i^2) mod m</a:t>
            </a:r>
          </a:p>
          <a:p>
            <a:endParaRPr lang="en-US" sz="2000" dirty="0">
              <a:solidFill>
                <a:srgbClr val="002060"/>
              </a:solidFill>
              <a:latin typeface="Work Sans" pitchFamily="2" charset="0"/>
            </a:endParaRPr>
          </a:p>
          <a:p>
            <a:r>
              <a:rPr lang="en-US" sz="2000" dirty="0">
                <a:solidFill>
                  <a:srgbClr val="002060"/>
                </a:solidFill>
                <a:latin typeface="Work Sans" pitchFamily="2" charset="0"/>
              </a:rPr>
              <a:t>	where,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	c1 and c2 are positive auxiliary constants,</a:t>
            </a:r>
          </a:p>
          <a:p>
            <a:r>
              <a:rPr lang="en-US" sz="2000" dirty="0">
                <a:solidFill>
                  <a:srgbClr val="002060"/>
                </a:solidFill>
                <a:latin typeface="Work Sans" pitchFamily="2" charset="0"/>
              </a:rPr>
              <a:t>	</a:t>
            </a:r>
            <a:r>
              <a:rPr lang="en-US" sz="2000" dirty="0" err="1">
                <a:solidFill>
                  <a:srgbClr val="002060"/>
                </a:solidFill>
                <a:latin typeface="Work Sans" pitchFamily="2" charset="0"/>
              </a:rPr>
              <a:t>i</a:t>
            </a:r>
            <a:r>
              <a:rPr lang="en-US" sz="2000" dirty="0">
                <a:solidFill>
                  <a:srgbClr val="002060"/>
                </a:solidFill>
                <a:latin typeface="Work Sans" pitchFamily="2" charset="0"/>
              </a:rPr>
              <a:t> = {0, 1, ….}</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254840585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718351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Collision Resolution By Open Addressing</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502049" y="1270052"/>
            <a:ext cx="10601380" cy="1938992"/>
          </a:xfrm>
          <a:prstGeom prst="rect">
            <a:avLst/>
          </a:prstGeom>
          <a:noFill/>
        </p:spPr>
        <p:txBody>
          <a:bodyPr wrap="square">
            <a:spAutoFit/>
          </a:bodyPr>
          <a:lstStyle/>
          <a:p>
            <a:r>
              <a:rPr lang="en-US" sz="2000" dirty="0">
                <a:solidFill>
                  <a:srgbClr val="002060"/>
                </a:solidFill>
                <a:latin typeface="Work Sans" pitchFamily="2" charset="0"/>
              </a:rPr>
              <a:t>ii. 	Double Hashing</a:t>
            </a:r>
          </a:p>
          <a:p>
            <a:pPr marL="514350" indent="-514350">
              <a:buAutoNum type="romanLcPeriod"/>
            </a:pPr>
            <a:endParaRPr lang="en-US" sz="2000" dirty="0">
              <a:solidFill>
                <a:srgbClr val="002060"/>
              </a:solidFill>
              <a:latin typeface="Work Sans" pitchFamily="2" charset="0"/>
            </a:endParaRPr>
          </a:p>
          <a:p>
            <a:r>
              <a:rPr lang="en-US" sz="2000" dirty="0">
                <a:solidFill>
                  <a:srgbClr val="002060"/>
                </a:solidFill>
                <a:latin typeface="Work Sans" pitchFamily="2" charset="0"/>
              </a:rPr>
              <a:t>	If a collision occurs after applying a hash function h(k), then another hash 	function is calculated for finding the next slot.</a:t>
            </a:r>
          </a:p>
          <a:p>
            <a:endParaRPr lang="en-US" sz="2000" dirty="0">
              <a:solidFill>
                <a:srgbClr val="002060"/>
              </a:solidFill>
              <a:latin typeface="Work Sans" pitchFamily="2" charset="0"/>
            </a:endParaRPr>
          </a:p>
          <a:p>
            <a:r>
              <a:rPr lang="en-US" sz="2000" dirty="0">
                <a:solidFill>
                  <a:srgbClr val="002060"/>
                </a:solidFill>
                <a:latin typeface="Work Sans" pitchFamily="2" charset="0"/>
              </a:rPr>
              <a:t>h(k, </a:t>
            </a:r>
            <a:r>
              <a:rPr lang="en-US" sz="2000" dirty="0" err="1">
                <a:solidFill>
                  <a:srgbClr val="002060"/>
                </a:solidFill>
                <a:latin typeface="Work Sans" pitchFamily="2" charset="0"/>
              </a:rPr>
              <a:t>i</a:t>
            </a:r>
            <a:r>
              <a:rPr lang="en-US" sz="2000" dirty="0">
                <a:solidFill>
                  <a:srgbClr val="002060"/>
                </a:solidFill>
                <a:latin typeface="Work Sans" pitchFamily="2" charset="0"/>
              </a:rPr>
              <a:t>) = (h1(k) + ih2(k)) mod m</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306608320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9F736-90D4-B580-8F95-66414BC80749}"/>
              </a:ext>
            </a:extLst>
          </p:cNvPr>
          <p:cNvPicPr>
            <a:picLocks noChangeAspect="1"/>
          </p:cNvPicPr>
          <p:nvPr/>
        </p:nvPicPr>
        <p:blipFill>
          <a:blip r:embed="rId3"/>
          <a:stretch>
            <a:fillRect/>
          </a:stretch>
        </p:blipFill>
        <p:spPr>
          <a:xfrm>
            <a:off x="877077" y="468872"/>
            <a:ext cx="9899779" cy="6012880"/>
          </a:xfrm>
          <a:prstGeom prst="rect">
            <a:avLst/>
          </a:prstGeom>
        </p:spPr>
      </p:pic>
    </p:spTree>
    <p:extLst>
      <p:ext uri="{BB962C8B-B14F-4D97-AF65-F5344CB8AC3E}">
        <p14:creationId xmlns:p14="http://schemas.microsoft.com/office/powerpoint/2010/main" val="34802223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E18D44-5385-606A-AC28-35A941F50DCC}"/>
              </a:ext>
            </a:extLst>
          </p:cNvPr>
          <p:cNvPicPr>
            <a:picLocks noChangeAspect="1"/>
          </p:cNvPicPr>
          <p:nvPr/>
        </p:nvPicPr>
        <p:blipFill>
          <a:blip r:embed="rId3"/>
          <a:stretch>
            <a:fillRect/>
          </a:stretch>
        </p:blipFill>
        <p:spPr>
          <a:xfrm>
            <a:off x="2259605" y="1903445"/>
            <a:ext cx="7672790" cy="3051109"/>
          </a:xfrm>
          <a:prstGeom prst="rect">
            <a:avLst/>
          </a:prstGeom>
        </p:spPr>
      </p:pic>
    </p:spTree>
    <p:extLst>
      <p:ext uri="{BB962C8B-B14F-4D97-AF65-F5344CB8AC3E}">
        <p14:creationId xmlns:p14="http://schemas.microsoft.com/office/powerpoint/2010/main" val="215879652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7183514" cy="430887"/>
          </a:xfrm>
          <a:prstGeom prst="rect">
            <a:avLst/>
          </a:prstGeom>
        </p:spPr>
        <p:txBody>
          <a:bodyPr wrap="square" lIns="0" tIns="0" rIns="0" bIns="0" anchor="b">
            <a:spAutoFit/>
          </a:bodyPr>
          <a:lstStyle/>
          <a:p>
            <a:pPr>
              <a:defRPr/>
            </a:pPr>
            <a:r>
              <a:rPr lang="en-US" sz="2800" b="1" kern="0" spc="-100" dirty="0" err="1">
                <a:solidFill>
                  <a:schemeClr val="bg1">
                    <a:lumMod val="95000"/>
                    <a:lumOff val="5000"/>
                  </a:schemeClr>
                </a:solidFill>
                <a:latin typeface="Arial" panose="020B0604020202020204" pitchFamily="34" charset="0"/>
              </a:rPr>
              <a:t>QuickSort</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502049" y="1270052"/>
            <a:ext cx="10601380" cy="1323439"/>
          </a:xfrm>
          <a:prstGeom prst="rect">
            <a:avLst/>
          </a:prstGeom>
          <a:noFill/>
        </p:spPr>
        <p:txBody>
          <a:bodyPr wrap="square">
            <a:spAutoFit/>
          </a:bodyPr>
          <a:lstStyle/>
          <a:p>
            <a:r>
              <a:rPr lang="en-US" sz="2000" dirty="0">
                <a:solidFill>
                  <a:srgbClr val="002060"/>
                </a:solidFill>
                <a:latin typeface="Work Sans" pitchFamily="2" charset="0"/>
              </a:rPr>
              <a:t>	Quicksort is a </a:t>
            </a:r>
            <a:r>
              <a:rPr lang="en-US" sz="2000" b="1" dirty="0">
                <a:solidFill>
                  <a:srgbClr val="002060"/>
                </a:solidFill>
                <a:latin typeface="Work Sans" pitchFamily="2" charset="0"/>
              </a:rPr>
              <a:t>divide-and-conquer algorithm.</a:t>
            </a:r>
            <a:r>
              <a:rPr lang="en-US" sz="2000" dirty="0">
                <a:solidFill>
                  <a:srgbClr val="002060"/>
                </a:solidFill>
                <a:latin typeface="Work Sans" pitchFamily="2" charset="0"/>
              </a:rPr>
              <a:t> It works by selecting a </a:t>
            </a:r>
            <a:r>
              <a:rPr lang="en-US" sz="2000" b="1" dirty="0">
                <a:solidFill>
                  <a:srgbClr val="002060"/>
                </a:solidFill>
                <a:latin typeface="Work Sans" pitchFamily="2" charset="0"/>
              </a:rPr>
              <a:t>'pivot'</a:t>
            </a:r>
            <a:r>
              <a:rPr lang="en-US" sz="2000" dirty="0">
                <a:solidFill>
                  <a:srgbClr val="002060"/>
                </a:solidFill>
                <a:latin typeface="Work Sans" pitchFamily="2" charset="0"/>
              </a:rPr>
              <a:t> element from the array and </a:t>
            </a:r>
            <a:r>
              <a:rPr lang="en-US" sz="2000" b="1" dirty="0">
                <a:solidFill>
                  <a:srgbClr val="002060"/>
                </a:solidFill>
                <a:latin typeface="Work Sans" pitchFamily="2" charset="0"/>
              </a:rPr>
              <a:t>partitioning</a:t>
            </a:r>
            <a:r>
              <a:rPr lang="en-US" sz="2000" dirty="0">
                <a:solidFill>
                  <a:srgbClr val="002060"/>
                </a:solidFill>
                <a:latin typeface="Work Sans" pitchFamily="2" charset="0"/>
              </a:rPr>
              <a:t> the other elements into </a:t>
            </a:r>
            <a:r>
              <a:rPr lang="en-US" sz="2000" b="1" dirty="0">
                <a:solidFill>
                  <a:srgbClr val="002060"/>
                </a:solidFill>
                <a:latin typeface="Work Sans" pitchFamily="2" charset="0"/>
              </a:rPr>
              <a:t>two sub-arrays, </a:t>
            </a:r>
            <a:r>
              <a:rPr lang="en-US" sz="2000" dirty="0">
                <a:solidFill>
                  <a:srgbClr val="002060"/>
                </a:solidFill>
                <a:latin typeface="Work Sans" pitchFamily="2" charset="0"/>
              </a:rPr>
              <a:t>according to whether they are less than or greater than the pivot. The sub-arrays are then sorted </a:t>
            </a:r>
            <a:r>
              <a:rPr lang="en-US" sz="2000" b="1" dirty="0">
                <a:solidFill>
                  <a:srgbClr val="002060"/>
                </a:solidFill>
                <a:latin typeface="Work Sans" pitchFamily="2" charset="0"/>
              </a:rPr>
              <a:t>recursively.</a:t>
            </a:r>
            <a:endParaRPr lang="en-IN" sz="2000" b="1" dirty="0">
              <a:solidFill>
                <a:srgbClr val="002060"/>
              </a:solidFill>
              <a:latin typeface="Work Sans" pitchFamily="2" charset="0"/>
            </a:endParaRPr>
          </a:p>
        </p:txBody>
      </p:sp>
      <p:sp>
        <p:nvSpPr>
          <p:cNvPr id="7" name="TextBox 6">
            <a:extLst>
              <a:ext uri="{FF2B5EF4-FFF2-40B4-BE49-F238E27FC236}">
                <a16:creationId xmlns:a16="http://schemas.microsoft.com/office/drawing/2014/main" id="{9FEEF832-9897-17C1-7F1D-E656A95F0986}"/>
              </a:ext>
            </a:extLst>
          </p:cNvPr>
          <p:cNvSpPr txBox="1"/>
          <p:nvPr/>
        </p:nvSpPr>
        <p:spPr>
          <a:xfrm>
            <a:off x="1024034" y="3062989"/>
            <a:ext cx="10797851" cy="3477875"/>
          </a:xfrm>
          <a:prstGeom prst="rect">
            <a:avLst/>
          </a:prstGeom>
          <a:noFill/>
        </p:spPr>
        <p:txBody>
          <a:bodyPr wrap="square">
            <a:spAutoFit/>
          </a:bodyPr>
          <a:lstStyle/>
          <a:p>
            <a:pPr algn="l"/>
            <a:r>
              <a:rPr lang="en-US" sz="2000" b="1" i="0" dirty="0">
                <a:solidFill>
                  <a:srgbClr val="000000"/>
                </a:solidFill>
                <a:effectLst/>
                <a:latin typeface="Nunito Sans" pitchFamily="2" charset="0"/>
              </a:rPr>
              <a:t>Algorithm</a:t>
            </a:r>
          </a:p>
          <a:p>
            <a:pPr algn="l"/>
            <a:endParaRPr lang="en-US" sz="2000" b="1" i="0" dirty="0">
              <a:solidFill>
                <a:srgbClr val="000000"/>
              </a:solidFill>
              <a:effectLst/>
              <a:latin typeface="Nunito Sans" pitchFamily="2" charset="0"/>
            </a:endParaRPr>
          </a:p>
          <a:p>
            <a:pPr algn="l">
              <a:buFont typeface="Arial" panose="020B0604020202020204" pitchFamily="34" charset="0"/>
              <a:buChar char="•"/>
            </a:pPr>
            <a:r>
              <a:rPr lang="en-US" sz="2000" b="0" i="0" dirty="0">
                <a:solidFill>
                  <a:srgbClr val="000000"/>
                </a:solidFill>
                <a:effectLst/>
                <a:latin typeface="Nunito Sans" pitchFamily="2" charset="0"/>
              </a:rPr>
              <a:t>Pick an element, called a </a:t>
            </a:r>
            <a:r>
              <a:rPr lang="en-US" sz="2000" b="1" i="0" dirty="0">
                <a:solidFill>
                  <a:srgbClr val="000000"/>
                </a:solidFill>
                <a:effectLst/>
                <a:latin typeface="Nunito Sans" pitchFamily="2" charset="0"/>
              </a:rPr>
              <a:t>pivot,</a:t>
            </a:r>
            <a:r>
              <a:rPr lang="en-US" sz="2000" b="0" i="0" dirty="0">
                <a:solidFill>
                  <a:srgbClr val="000000"/>
                </a:solidFill>
                <a:effectLst/>
                <a:latin typeface="Nunito Sans" pitchFamily="2" charset="0"/>
              </a:rPr>
              <a:t> from the array.</a:t>
            </a:r>
          </a:p>
          <a:p>
            <a:pPr algn="l">
              <a:buFont typeface="Arial" panose="020B0604020202020204" pitchFamily="34" charset="0"/>
              <a:buChar char="•"/>
            </a:pPr>
            <a:endParaRPr lang="en-US" sz="2000" b="0" i="0" dirty="0">
              <a:solidFill>
                <a:srgbClr val="000000"/>
              </a:solidFill>
              <a:effectLst/>
              <a:latin typeface="Nunito Sans" pitchFamily="2" charset="0"/>
            </a:endParaRPr>
          </a:p>
          <a:p>
            <a:pPr algn="l">
              <a:buFont typeface="Arial" panose="020B0604020202020204" pitchFamily="34" charset="0"/>
              <a:buChar char="•"/>
            </a:pPr>
            <a:r>
              <a:rPr lang="en-US" sz="2000" b="1" i="0" dirty="0">
                <a:solidFill>
                  <a:srgbClr val="000000"/>
                </a:solidFill>
                <a:effectLst/>
                <a:latin typeface="Nunito Sans" pitchFamily="2" charset="0"/>
              </a:rPr>
              <a:t>Partitioning:</a:t>
            </a:r>
            <a:r>
              <a:rPr lang="en-US" sz="2000" b="0" i="0" dirty="0">
                <a:solidFill>
                  <a:srgbClr val="000000"/>
                </a:solidFill>
                <a:effectLst/>
                <a:latin typeface="Nunito Sans" pitchFamily="2" charset="0"/>
              </a:rPr>
              <a:t> reorder the array so that all elements with values less than the pivot come before the pivot, while all elements with values greater than the pivot come after it (equal values can go either way). After this partitioning, the pivot is in its final position. This is called the partition operation.</a:t>
            </a:r>
          </a:p>
          <a:p>
            <a:pPr algn="l">
              <a:buFont typeface="Arial" panose="020B0604020202020204" pitchFamily="34" charset="0"/>
              <a:buChar char="•"/>
            </a:pPr>
            <a:endParaRPr lang="en-US" sz="2000" b="0" i="0" dirty="0">
              <a:solidFill>
                <a:srgbClr val="000000"/>
              </a:solidFill>
              <a:effectLst/>
              <a:latin typeface="Nunito Sans" pitchFamily="2" charset="0"/>
            </a:endParaRPr>
          </a:p>
          <a:p>
            <a:pPr algn="l">
              <a:buFont typeface="Arial" panose="020B0604020202020204" pitchFamily="34" charset="0"/>
              <a:buChar char="•"/>
            </a:pPr>
            <a:r>
              <a:rPr lang="en-US" sz="2000" b="1" i="0" dirty="0">
                <a:solidFill>
                  <a:srgbClr val="000000"/>
                </a:solidFill>
                <a:effectLst/>
                <a:latin typeface="Nunito Sans" pitchFamily="2" charset="0"/>
              </a:rPr>
              <a:t>Recursively </a:t>
            </a:r>
            <a:r>
              <a:rPr lang="en-US" sz="2000" b="0" i="0" dirty="0">
                <a:solidFill>
                  <a:srgbClr val="000000"/>
                </a:solidFill>
                <a:effectLst/>
                <a:latin typeface="Nunito Sans" pitchFamily="2" charset="0"/>
              </a:rPr>
              <a:t>apply the above steps to the sub-array of elements with smaller values and separately to the sub-array of elements with greater values.</a:t>
            </a:r>
          </a:p>
        </p:txBody>
      </p:sp>
    </p:spTree>
    <p:extLst>
      <p:ext uri="{BB962C8B-B14F-4D97-AF65-F5344CB8AC3E}">
        <p14:creationId xmlns:p14="http://schemas.microsoft.com/office/powerpoint/2010/main" val="300228608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 # Quick sort part-1">
            <a:extLst>
              <a:ext uri="{FF2B5EF4-FFF2-40B4-BE49-F238E27FC236}">
                <a16:creationId xmlns:a16="http://schemas.microsoft.com/office/drawing/2014/main" id="{A38682A0-4517-958A-717D-800887EFD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938" y="0"/>
            <a:ext cx="6588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31575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 # Quick sort part-2">
            <a:extLst>
              <a:ext uri="{FF2B5EF4-FFF2-40B4-BE49-F238E27FC236}">
                <a16:creationId xmlns:a16="http://schemas.microsoft.com/office/drawing/2014/main" id="{1EA1517D-92B8-3C30-00AB-1CA8EE6D8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334" y="0"/>
            <a:ext cx="5170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24329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7183514" cy="430887"/>
          </a:xfrm>
          <a:prstGeom prst="rect">
            <a:avLst/>
          </a:prstGeom>
        </p:spPr>
        <p:txBody>
          <a:bodyPr wrap="square" lIns="0" tIns="0" rIns="0" bIns="0" anchor="b">
            <a:spAutoFit/>
          </a:bodyPr>
          <a:lstStyle/>
          <a:p>
            <a:pPr>
              <a:defRPr/>
            </a:pPr>
            <a:r>
              <a:rPr lang="en-US" sz="2800" b="1" kern="0" spc="-100" dirty="0" err="1">
                <a:solidFill>
                  <a:schemeClr val="bg1">
                    <a:lumMod val="95000"/>
                    <a:lumOff val="5000"/>
                  </a:schemeClr>
                </a:solidFill>
                <a:latin typeface="Arial" panose="020B0604020202020204" pitchFamily="34" charset="0"/>
              </a:rPr>
              <a:t>QuickSort</a:t>
            </a:r>
            <a:r>
              <a:rPr lang="en-US" sz="2800" b="1" kern="0" spc="-100" dirty="0">
                <a:solidFill>
                  <a:schemeClr val="bg1">
                    <a:lumMod val="95000"/>
                    <a:lumOff val="5000"/>
                  </a:schemeClr>
                </a:solidFill>
                <a:latin typeface="Arial" panose="020B0604020202020204" pitchFamily="34" charset="0"/>
              </a:rPr>
              <a:t> Complexity</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595355" y="1605954"/>
            <a:ext cx="10601380" cy="4093428"/>
          </a:xfrm>
          <a:prstGeom prst="rect">
            <a:avLst/>
          </a:prstGeom>
          <a:noFill/>
        </p:spPr>
        <p:txBody>
          <a:bodyPr wrap="square">
            <a:spAutoFit/>
          </a:bodyPr>
          <a:lstStyle/>
          <a:p>
            <a:r>
              <a:rPr lang="en-US" sz="2000" dirty="0">
                <a:solidFill>
                  <a:srgbClr val="002060"/>
                </a:solidFill>
                <a:latin typeface="Work Sans" pitchFamily="2" charset="0"/>
              </a:rPr>
              <a:t>Best Case Complexity - In Quicksort, the best-case occurs </a:t>
            </a:r>
            <a:r>
              <a:rPr lang="en-US" sz="2000" b="1" dirty="0">
                <a:solidFill>
                  <a:srgbClr val="002060"/>
                </a:solidFill>
                <a:latin typeface="Work Sans" pitchFamily="2" charset="0"/>
              </a:rPr>
              <a:t>when the pivot element is the middle element or near to the middle element.</a:t>
            </a:r>
            <a:r>
              <a:rPr lang="en-US" sz="2000" dirty="0">
                <a:solidFill>
                  <a:srgbClr val="002060"/>
                </a:solidFill>
                <a:latin typeface="Work Sans" pitchFamily="2" charset="0"/>
              </a:rPr>
              <a:t> The best-case time complexity of quicksort is </a:t>
            </a:r>
            <a:r>
              <a:rPr lang="en-US" sz="2000" b="1" dirty="0">
                <a:solidFill>
                  <a:srgbClr val="002060"/>
                </a:solidFill>
                <a:latin typeface="Work Sans" pitchFamily="2" charset="0"/>
              </a:rPr>
              <a:t>O(n*</a:t>
            </a:r>
            <a:r>
              <a:rPr lang="en-US" sz="2000" b="1" dirty="0" err="1">
                <a:solidFill>
                  <a:srgbClr val="002060"/>
                </a:solidFill>
                <a:latin typeface="Work Sans" pitchFamily="2" charset="0"/>
              </a:rPr>
              <a:t>logn</a:t>
            </a:r>
            <a:r>
              <a:rPr lang="en-US" sz="2000" b="1" dirty="0">
                <a:solidFill>
                  <a:srgbClr val="002060"/>
                </a:solidFill>
                <a:latin typeface="Work Sans" pitchFamily="2" charset="0"/>
              </a:rPr>
              <a:t>).</a:t>
            </a:r>
          </a:p>
          <a:p>
            <a:endParaRPr lang="en-US" sz="2000" dirty="0">
              <a:solidFill>
                <a:srgbClr val="002060"/>
              </a:solidFill>
              <a:latin typeface="Work Sans" pitchFamily="2" charset="0"/>
            </a:endParaRPr>
          </a:p>
          <a:p>
            <a:r>
              <a:rPr lang="en-US" sz="2000" dirty="0">
                <a:solidFill>
                  <a:srgbClr val="002060"/>
                </a:solidFill>
                <a:latin typeface="Work Sans" pitchFamily="2" charset="0"/>
              </a:rPr>
              <a:t>Average Case Complexity - It occurs when the array elements are in jumbled order that is not properly ascending and not properly descending. The average case time complexity of quicksort is </a:t>
            </a:r>
            <a:r>
              <a:rPr lang="en-US" sz="2000" b="1" dirty="0">
                <a:solidFill>
                  <a:srgbClr val="002060"/>
                </a:solidFill>
                <a:latin typeface="Work Sans" pitchFamily="2" charset="0"/>
              </a:rPr>
              <a:t>O(n*</a:t>
            </a:r>
            <a:r>
              <a:rPr lang="en-US" sz="2000" b="1" dirty="0" err="1">
                <a:solidFill>
                  <a:srgbClr val="002060"/>
                </a:solidFill>
                <a:latin typeface="Work Sans" pitchFamily="2" charset="0"/>
              </a:rPr>
              <a:t>logn</a:t>
            </a:r>
            <a:r>
              <a:rPr lang="en-US" sz="2000" b="1" dirty="0">
                <a:solidFill>
                  <a:srgbClr val="002060"/>
                </a:solidFill>
                <a:latin typeface="Work Sans" pitchFamily="2" charset="0"/>
              </a:rPr>
              <a:t>).</a:t>
            </a:r>
          </a:p>
          <a:p>
            <a:endParaRPr lang="en-US" sz="2000" dirty="0">
              <a:solidFill>
                <a:srgbClr val="002060"/>
              </a:solidFill>
              <a:latin typeface="Work Sans" pitchFamily="2" charset="0"/>
            </a:endParaRPr>
          </a:p>
          <a:p>
            <a:r>
              <a:rPr lang="en-US" sz="2000" dirty="0">
                <a:solidFill>
                  <a:srgbClr val="002060"/>
                </a:solidFill>
                <a:latin typeface="Work Sans" pitchFamily="2" charset="0"/>
              </a:rPr>
              <a:t>Worst Case Complexity - In quick sort, worst case occurs when the </a:t>
            </a:r>
            <a:r>
              <a:rPr lang="en-US" sz="2000" b="1" dirty="0">
                <a:solidFill>
                  <a:srgbClr val="002060"/>
                </a:solidFill>
                <a:latin typeface="Work Sans" pitchFamily="2" charset="0"/>
              </a:rPr>
              <a:t>pivot element is either greatest or smallest element.</a:t>
            </a:r>
            <a:r>
              <a:rPr lang="en-US" sz="2000" dirty="0">
                <a:solidFill>
                  <a:srgbClr val="002060"/>
                </a:solidFill>
                <a:latin typeface="Work Sans" pitchFamily="2" charset="0"/>
              </a:rPr>
              <a:t> Suppose, if the pivot element is always the last element of the array, the worst case would occur when the given array is sorted already in ascending or descending order. The worst-case time complexity of quicksort is </a:t>
            </a:r>
            <a:r>
              <a:rPr lang="en-US" sz="2000" b="1" dirty="0">
                <a:solidFill>
                  <a:srgbClr val="002060"/>
                </a:solidFill>
                <a:latin typeface="Work Sans" pitchFamily="2" charset="0"/>
              </a:rPr>
              <a:t>O(n2).</a:t>
            </a:r>
            <a:endParaRPr lang="en-IN" sz="2000" b="1" dirty="0">
              <a:solidFill>
                <a:srgbClr val="002060"/>
              </a:solidFill>
              <a:latin typeface="Work Sans" pitchFamily="2" charset="0"/>
            </a:endParaRPr>
          </a:p>
        </p:txBody>
      </p:sp>
    </p:spTree>
    <p:extLst>
      <p:ext uri="{BB962C8B-B14F-4D97-AF65-F5344CB8AC3E}">
        <p14:creationId xmlns:p14="http://schemas.microsoft.com/office/powerpoint/2010/main" val="183480054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718351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Heap Sort</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576694" y="1251866"/>
            <a:ext cx="10601380" cy="2862322"/>
          </a:xfrm>
          <a:prstGeom prst="rect">
            <a:avLst/>
          </a:prstGeom>
          <a:noFill/>
        </p:spPr>
        <p:txBody>
          <a:bodyPr wrap="square">
            <a:spAutoFit/>
          </a:bodyPr>
          <a:lstStyle/>
          <a:p>
            <a:r>
              <a:rPr lang="en-US" sz="2000" dirty="0">
                <a:solidFill>
                  <a:srgbClr val="002060"/>
                </a:solidFill>
                <a:latin typeface="Work Sans" pitchFamily="2" charset="0"/>
              </a:rPr>
              <a:t>Heap sort works by visualizing the elements of the array as a special kind of complete binary tree called a heap.</a:t>
            </a:r>
          </a:p>
          <a:p>
            <a:endParaRPr lang="en-US" sz="2000" b="1" dirty="0">
              <a:solidFill>
                <a:srgbClr val="002060"/>
              </a:solidFill>
              <a:latin typeface="Work Sans" pitchFamily="2" charset="0"/>
            </a:endParaRPr>
          </a:p>
          <a:p>
            <a:r>
              <a:rPr lang="en-US" sz="2000" dirty="0">
                <a:solidFill>
                  <a:srgbClr val="002060"/>
                </a:solidFill>
                <a:latin typeface="Work Sans" pitchFamily="2" charset="0"/>
              </a:rPr>
              <a:t>A complete binary tree has an interesting property that we can use to find the children and parents of any node.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If the index of any element in the array is </a:t>
            </a:r>
            <a:r>
              <a:rPr lang="en-US" sz="2000" dirty="0" err="1">
                <a:solidFill>
                  <a:srgbClr val="002060"/>
                </a:solidFill>
                <a:latin typeface="Work Sans" pitchFamily="2" charset="0"/>
              </a:rPr>
              <a:t>i</a:t>
            </a:r>
            <a:r>
              <a:rPr lang="en-US" sz="2000" dirty="0">
                <a:solidFill>
                  <a:srgbClr val="002060"/>
                </a:solidFill>
                <a:latin typeface="Work Sans" pitchFamily="2" charset="0"/>
              </a:rPr>
              <a:t>, the element in the index </a:t>
            </a:r>
            <a:r>
              <a:rPr lang="en-US" sz="2000" b="1" dirty="0">
                <a:solidFill>
                  <a:srgbClr val="002060"/>
                </a:solidFill>
                <a:latin typeface="Work Sans" pitchFamily="2" charset="0"/>
              </a:rPr>
              <a:t>2i+1 will become the left child and element in 2i+2 index will become the right child</a:t>
            </a:r>
            <a:r>
              <a:rPr lang="en-US" sz="2000" dirty="0">
                <a:solidFill>
                  <a:srgbClr val="002060"/>
                </a:solidFill>
                <a:latin typeface="Work Sans" pitchFamily="2" charset="0"/>
              </a:rPr>
              <a:t>. Also, the parent of any element at index </a:t>
            </a:r>
            <a:r>
              <a:rPr lang="en-US" sz="2000" dirty="0" err="1">
                <a:solidFill>
                  <a:srgbClr val="002060"/>
                </a:solidFill>
                <a:latin typeface="Work Sans" pitchFamily="2" charset="0"/>
              </a:rPr>
              <a:t>i</a:t>
            </a:r>
            <a:r>
              <a:rPr lang="en-US" sz="2000" dirty="0">
                <a:solidFill>
                  <a:srgbClr val="002060"/>
                </a:solidFill>
                <a:latin typeface="Work Sans" pitchFamily="2" charset="0"/>
              </a:rPr>
              <a:t> is given by the lower bound of (i-1)/2</a:t>
            </a:r>
            <a:endParaRPr lang="en-IN" sz="20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F1953C1A-5A38-9100-0971-C5FCC21339EA}"/>
              </a:ext>
            </a:extLst>
          </p:cNvPr>
          <p:cNvPicPr>
            <a:picLocks noChangeAspect="1"/>
          </p:cNvPicPr>
          <p:nvPr/>
        </p:nvPicPr>
        <p:blipFill>
          <a:blip r:embed="rId3"/>
          <a:stretch>
            <a:fillRect/>
          </a:stretch>
        </p:blipFill>
        <p:spPr>
          <a:xfrm>
            <a:off x="3168239" y="4234461"/>
            <a:ext cx="5418290" cy="2156647"/>
          </a:xfrm>
          <a:prstGeom prst="rect">
            <a:avLst/>
          </a:prstGeom>
        </p:spPr>
      </p:pic>
    </p:spTree>
    <p:extLst>
      <p:ext uri="{BB962C8B-B14F-4D97-AF65-F5344CB8AC3E}">
        <p14:creationId xmlns:p14="http://schemas.microsoft.com/office/powerpoint/2010/main" val="349792296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7183514" cy="430887"/>
          </a:xfrm>
          <a:prstGeom prst="rect">
            <a:avLst/>
          </a:prstGeom>
        </p:spPr>
        <p:txBody>
          <a:bodyPr wrap="square" lIns="0" tIns="0" rIns="0" bIns="0" anchor="b">
            <a:spAutoFit/>
          </a:bodyPr>
          <a:lstStyle/>
          <a:p>
            <a:pPr>
              <a:defRPr/>
            </a:pPr>
            <a:r>
              <a:rPr lang="en-US" sz="2800" b="1" kern="0" spc="-100" dirty="0" err="1">
                <a:solidFill>
                  <a:schemeClr val="bg1">
                    <a:lumMod val="95000"/>
                    <a:lumOff val="5000"/>
                  </a:schemeClr>
                </a:solidFill>
                <a:latin typeface="Arial" panose="020B0604020202020204" pitchFamily="34" charset="0"/>
              </a:rPr>
              <a:t>Heapify</a:t>
            </a:r>
            <a:r>
              <a:rPr lang="en-US" sz="2800" b="1" kern="0" spc="-100" dirty="0">
                <a:solidFill>
                  <a:schemeClr val="bg1">
                    <a:lumMod val="95000"/>
                    <a:lumOff val="5000"/>
                  </a:schemeClr>
                </a:solidFill>
                <a:latin typeface="Arial" panose="020B0604020202020204" pitchFamily="34" charset="0"/>
              </a:rPr>
              <a:t> Operation</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0" y="1890117"/>
            <a:ext cx="6997959" cy="3077766"/>
          </a:xfrm>
          <a:prstGeom prst="rect">
            <a:avLst/>
          </a:prstGeom>
          <a:noFill/>
        </p:spPr>
        <p:txBody>
          <a:bodyPr wrap="square">
            <a:spAutoFit/>
          </a:bodyPr>
          <a:lstStyle/>
          <a:p>
            <a:r>
              <a:rPr lang="en-US" sz="2000" dirty="0">
                <a:solidFill>
                  <a:srgbClr val="002060"/>
                </a:solidFill>
                <a:latin typeface="Work Sans" pitchFamily="2" charset="0"/>
              </a:rPr>
              <a:t>Starting from a complete binary tree, we can </a:t>
            </a:r>
          </a:p>
          <a:p>
            <a:r>
              <a:rPr lang="en-US" sz="2000" dirty="0">
                <a:solidFill>
                  <a:srgbClr val="002060"/>
                </a:solidFill>
                <a:latin typeface="Work Sans" pitchFamily="2" charset="0"/>
              </a:rPr>
              <a:t>modify it to become a Max-Heap by running a function called </a:t>
            </a:r>
            <a:r>
              <a:rPr lang="en-US" sz="2000" dirty="0" err="1">
                <a:solidFill>
                  <a:srgbClr val="002060"/>
                </a:solidFill>
                <a:latin typeface="Work Sans" pitchFamily="2" charset="0"/>
              </a:rPr>
              <a:t>heapify</a:t>
            </a:r>
            <a:r>
              <a:rPr lang="en-US" sz="2000" dirty="0">
                <a:solidFill>
                  <a:srgbClr val="002060"/>
                </a:solidFill>
                <a:latin typeface="Work Sans" pitchFamily="2" charset="0"/>
              </a:rPr>
              <a:t> on all the non-leaf elements of the heap.</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heapify</a:t>
            </a:r>
            <a:r>
              <a:rPr lang="en-US" sz="2000" dirty="0">
                <a:solidFill>
                  <a:srgbClr val="002060"/>
                </a:solidFill>
                <a:latin typeface="Work Sans" pitchFamily="2" charset="0"/>
              </a:rPr>
              <a:t>(array)</a:t>
            </a:r>
          </a:p>
          <a:p>
            <a:r>
              <a:rPr lang="en-US" sz="2000" dirty="0">
                <a:solidFill>
                  <a:srgbClr val="002060"/>
                </a:solidFill>
                <a:latin typeface="Work Sans" pitchFamily="2" charset="0"/>
              </a:rPr>
              <a:t>    </a:t>
            </a:r>
            <a:r>
              <a:rPr lang="en-US" dirty="0">
                <a:solidFill>
                  <a:srgbClr val="002060"/>
                </a:solidFill>
                <a:latin typeface="Work Sans" pitchFamily="2" charset="0"/>
              </a:rPr>
              <a:t>Root = array[0]</a:t>
            </a:r>
          </a:p>
          <a:p>
            <a:r>
              <a:rPr lang="en-US" dirty="0">
                <a:solidFill>
                  <a:srgbClr val="002060"/>
                </a:solidFill>
                <a:latin typeface="Work Sans" pitchFamily="2" charset="0"/>
              </a:rPr>
              <a:t>    Largest = largest( array[0] , array [2*0 + 1]. array[2*0+2])</a:t>
            </a:r>
          </a:p>
          <a:p>
            <a:r>
              <a:rPr lang="en-US" dirty="0">
                <a:solidFill>
                  <a:srgbClr val="002060"/>
                </a:solidFill>
                <a:latin typeface="Work Sans" pitchFamily="2" charset="0"/>
              </a:rPr>
              <a:t>    if(Root != Largest)</a:t>
            </a:r>
          </a:p>
          <a:p>
            <a:r>
              <a:rPr lang="en-US" dirty="0">
                <a:solidFill>
                  <a:srgbClr val="002060"/>
                </a:solidFill>
                <a:latin typeface="Work Sans" pitchFamily="2" charset="0"/>
              </a:rPr>
              <a:t>          Swap(Root, Largest)</a:t>
            </a:r>
            <a:endParaRPr lang="en-IN" dirty="0">
              <a:solidFill>
                <a:srgbClr val="002060"/>
              </a:solidFill>
              <a:latin typeface="Work Sans" pitchFamily="2" charset="0"/>
            </a:endParaRPr>
          </a:p>
        </p:txBody>
      </p:sp>
      <p:pic>
        <p:nvPicPr>
          <p:cNvPr id="6" name="Picture 5">
            <a:extLst>
              <a:ext uri="{FF2B5EF4-FFF2-40B4-BE49-F238E27FC236}">
                <a16:creationId xmlns:a16="http://schemas.microsoft.com/office/drawing/2014/main" id="{0D744010-9077-629C-A7D1-9B5C5774EA13}"/>
              </a:ext>
            </a:extLst>
          </p:cNvPr>
          <p:cNvPicPr>
            <a:picLocks noChangeAspect="1"/>
          </p:cNvPicPr>
          <p:nvPr/>
        </p:nvPicPr>
        <p:blipFill>
          <a:blip r:embed="rId3"/>
          <a:stretch>
            <a:fillRect/>
          </a:stretch>
        </p:blipFill>
        <p:spPr>
          <a:xfrm>
            <a:off x="6491746" y="1251866"/>
            <a:ext cx="5700254" cy="4389500"/>
          </a:xfrm>
          <a:prstGeom prst="rect">
            <a:avLst/>
          </a:prstGeom>
        </p:spPr>
      </p:pic>
    </p:spTree>
    <p:extLst>
      <p:ext uri="{BB962C8B-B14F-4D97-AF65-F5344CB8AC3E}">
        <p14:creationId xmlns:p14="http://schemas.microsoft.com/office/powerpoint/2010/main" val="22180163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F0F778-4838-8A3D-7BB3-4F160AD964E1}"/>
              </a:ext>
            </a:extLst>
          </p:cNvPr>
          <p:cNvSpPr/>
          <p:nvPr/>
        </p:nvSpPr>
        <p:spPr>
          <a:xfrm>
            <a:off x="490383" y="45103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Big O Notation</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1A529070-753E-9D34-313A-70D49C696B48}"/>
              </a:ext>
            </a:extLst>
          </p:cNvPr>
          <p:cNvSpPr txBox="1"/>
          <p:nvPr/>
        </p:nvSpPr>
        <p:spPr>
          <a:xfrm>
            <a:off x="5325447" y="309313"/>
            <a:ext cx="6097554" cy="7109639"/>
          </a:xfrm>
          <a:prstGeom prst="rect">
            <a:avLst/>
          </a:prstGeom>
          <a:noFill/>
        </p:spPr>
        <p:txBody>
          <a:bodyPr wrap="square">
            <a:spAutoFit/>
          </a:bodyPr>
          <a:lstStyle/>
          <a:p>
            <a:pPr algn="l"/>
            <a:r>
              <a:rPr lang="en-US" sz="2000" b="1" i="0" dirty="0">
                <a:solidFill>
                  <a:srgbClr val="FF0000"/>
                </a:solidFill>
                <a:effectLst/>
                <a:latin typeface="freight-text-pro"/>
              </a:rPr>
              <a:t>O(n): known as Linear complexity</a:t>
            </a:r>
          </a:p>
          <a:p>
            <a:pPr algn="l"/>
            <a:r>
              <a:rPr lang="en-US" sz="2000" b="0" i="0" dirty="0">
                <a:solidFill>
                  <a:srgbClr val="091E42"/>
                </a:solidFill>
                <a:effectLst/>
                <a:latin typeface="freight-text-pro"/>
              </a:rPr>
              <a:t>1 item: 1 operation</a:t>
            </a:r>
            <a:br>
              <a:rPr lang="en-US" sz="2000" b="0" i="0" dirty="0">
                <a:solidFill>
                  <a:srgbClr val="091E42"/>
                </a:solidFill>
                <a:effectLst/>
                <a:latin typeface="freight-text-pro"/>
              </a:rPr>
            </a:br>
            <a:r>
              <a:rPr lang="en-US" sz="2000" b="0" i="0" dirty="0">
                <a:solidFill>
                  <a:srgbClr val="091E42"/>
                </a:solidFill>
                <a:effectLst/>
                <a:latin typeface="freight-text-pro"/>
              </a:rPr>
              <a:t>10 items: 10 operations</a:t>
            </a:r>
            <a:br>
              <a:rPr lang="en-US" sz="2000" b="0" i="0" dirty="0">
                <a:solidFill>
                  <a:srgbClr val="091E42"/>
                </a:solidFill>
                <a:effectLst/>
                <a:latin typeface="freight-text-pro"/>
              </a:rPr>
            </a:br>
            <a:r>
              <a:rPr lang="en-US" sz="2000" b="0" i="0" dirty="0">
                <a:solidFill>
                  <a:srgbClr val="091E42"/>
                </a:solidFill>
                <a:effectLst/>
                <a:latin typeface="freight-text-pro"/>
              </a:rPr>
              <a:t>100 items: 100 operations</a:t>
            </a:r>
          </a:p>
          <a:p>
            <a:pPr algn="l"/>
            <a:br>
              <a:rPr lang="en-US" sz="2000" b="0" i="0" dirty="0">
                <a:solidFill>
                  <a:srgbClr val="FF0000"/>
                </a:solidFill>
                <a:effectLst/>
                <a:latin typeface="freight-text-pro"/>
              </a:rPr>
            </a:br>
            <a:r>
              <a:rPr lang="en-US" sz="2000" b="1" i="0" dirty="0">
                <a:solidFill>
                  <a:srgbClr val="FF0000"/>
                </a:solidFill>
                <a:effectLst/>
                <a:latin typeface="freight-text-pro"/>
              </a:rPr>
              <a:t>O(n^2): known as Quadratic complexity</a:t>
            </a:r>
            <a:endParaRPr lang="en-US" sz="2000" b="0" i="0" dirty="0">
              <a:solidFill>
                <a:srgbClr val="FF0000"/>
              </a:solidFill>
              <a:effectLst/>
              <a:latin typeface="freight-text-pro"/>
            </a:endParaRPr>
          </a:p>
          <a:p>
            <a:pPr algn="l"/>
            <a:r>
              <a:rPr lang="en-US" sz="2000" b="0" i="0" dirty="0">
                <a:solidFill>
                  <a:srgbClr val="091E42"/>
                </a:solidFill>
                <a:effectLst/>
                <a:latin typeface="freight-text-pro"/>
              </a:rPr>
              <a:t>1 item: 1 operation</a:t>
            </a:r>
            <a:br>
              <a:rPr lang="en-US" sz="2000" b="0" i="0" dirty="0">
                <a:solidFill>
                  <a:srgbClr val="091E42"/>
                </a:solidFill>
                <a:effectLst/>
                <a:latin typeface="freight-text-pro"/>
              </a:rPr>
            </a:br>
            <a:r>
              <a:rPr lang="en-US" sz="2000" b="0" i="0" dirty="0">
                <a:solidFill>
                  <a:srgbClr val="091E42"/>
                </a:solidFill>
                <a:effectLst/>
                <a:latin typeface="freight-text-pro"/>
              </a:rPr>
              <a:t>10 items: 100 operations</a:t>
            </a:r>
            <a:br>
              <a:rPr lang="en-US" sz="2000" b="0" i="0" dirty="0">
                <a:solidFill>
                  <a:srgbClr val="091E42"/>
                </a:solidFill>
                <a:effectLst/>
                <a:latin typeface="freight-text-pro"/>
              </a:rPr>
            </a:br>
            <a:r>
              <a:rPr lang="en-US" sz="2000" b="0" i="0" dirty="0">
                <a:solidFill>
                  <a:srgbClr val="091E42"/>
                </a:solidFill>
                <a:effectLst/>
                <a:latin typeface="freight-text-pro"/>
              </a:rPr>
              <a:t>100 items: 10,000 operations</a:t>
            </a:r>
          </a:p>
          <a:p>
            <a:pPr algn="l"/>
            <a:r>
              <a:rPr lang="en-US" sz="2000" b="0" i="0" dirty="0">
                <a:solidFill>
                  <a:srgbClr val="091E42"/>
                </a:solidFill>
                <a:effectLst/>
                <a:latin typeface="freight-text-pro"/>
              </a:rPr>
              <a:t> </a:t>
            </a:r>
          </a:p>
          <a:p>
            <a:pPr algn="l"/>
            <a:r>
              <a:rPr lang="en-US" sz="2000" b="1" i="0" dirty="0">
                <a:solidFill>
                  <a:srgbClr val="FF0000"/>
                </a:solidFill>
                <a:effectLst/>
                <a:latin typeface="freight-text-pro"/>
              </a:rPr>
              <a:t>O(1): known as Constant complexity</a:t>
            </a:r>
            <a:endParaRPr lang="en-US" sz="2000" b="0" i="0" dirty="0">
              <a:solidFill>
                <a:srgbClr val="FF0000"/>
              </a:solidFill>
              <a:effectLst/>
              <a:latin typeface="freight-text-pro"/>
            </a:endParaRPr>
          </a:p>
          <a:p>
            <a:pPr algn="l"/>
            <a:r>
              <a:rPr lang="en-US" sz="2000" b="0" i="0" dirty="0">
                <a:solidFill>
                  <a:srgbClr val="091E42"/>
                </a:solidFill>
                <a:effectLst/>
                <a:latin typeface="freight-text-pro"/>
              </a:rPr>
              <a:t>1 item: 1 operation</a:t>
            </a:r>
            <a:br>
              <a:rPr lang="en-US" sz="2000" b="0" i="0" dirty="0">
                <a:solidFill>
                  <a:srgbClr val="091E42"/>
                </a:solidFill>
                <a:effectLst/>
                <a:latin typeface="freight-text-pro"/>
              </a:rPr>
            </a:br>
            <a:r>
              <a:rPr lang="en-US" sz="2000" b="0" i="0" dirty="0">
                <a:solidFill>
                  <a:srgbClr val="091E42"/>
                </a:solidFill>
                <a:effectLst/>
                <a:latin typeface="freight-text-pro"/>
              </a:rPr>
              <a:t>10 items: 1 operation</a:t>
            </a:r>
            <a:br>
              <a:rPr lang="en-US" sz="2000" b="0" i="0" dirty="0">
                <a:solidFill>
                  <a:srgbClr val="091E42"/>
                </a:solidFill>
                <a:effectLst/>
                <a:latin typeface="freight-text-pro"/>
              </a:rPr>
            </a:br>
            <a:r>
              <a:rPr lang="en-US" sz="2000" b="0" i="0" dirty="0">
                <a:solidFill>
                  <a:srgbClr val="091E42"/>
                </a:solidFill>
                <a:effectLst/>
                <a:latin typeface="freight-text-pro"/>
              </a:rPr>
              <a:t>100 items: 1 operation</a:t>
            </a:r>
          </a:p>
          <a:p>
            <a:pPr algn="l"/>
            <a:r>
              <a:rPr lang="en-US" sz="2000" b="0" i="0" dirty="0">
                <a:solidFill>
                  <a:srgbClr val="091E42"/>
                </a:solidFill>
                <a:effectLst/>
                <a:latin typeface="freight-text-pro"/>
              </a:rPr>
              <a:t> </a:t>
            </a:r>
          </a:p>
          <a:p>
            <a:pPr algn="l"/>
            <a:r>
              <a:rPr lang="en-US" sz="2000" b="1" i="0" dirty="0">
                <a:solidFill>
                  <a:srgbClr val="FF0000"/>
                </a:solidFill>
                <a:effectLst/>
                <a:latin typeface="freight-text-pro"/>
              </a:rPr>
              <a:t>O(log n): known as Logarithmic complexity</a:t>
            </a:r>
            <a:endParaRPr lang="en-US" sz="2000" b="0" i="0" dirty="0">
              <a:solidFill>
                <a:srgbClr val="FF0000"/>
              </a:solidFill>
              <a:effectLst/>
              <a:latin typeface="freight-text-pro"/>
            </a:endParaRPr>
          </a:p>
          <a:p>
            <a:pPr algn="l"/>
            <a:r>
              <a:rPr lang="en-US" sz="2000" b="0" i="0" dirty="0">
                <a:solidFill>
                  <a:srgbClr val="091E42"/>
                </a:solidFill>
                <a:effectLst/>
                <a:latin typeface="freight-text-pro"/>
              </a:rPr>
              <a:t>1 item: 1 operation</a:t>
            </a:r>
            <a:br>
              <a:rPr lang="en-US" sz="2000" b="0" i="0" dirty="0">
                <a:solidFill>
                  <a:srgbClr val="091E42"/>
                </a:solidFill>
                <a:effectLst/>
                <a:latin typeface="freight-text-pro"/>
              </a:rPr>
            </a:br>
            <a:r>
              <a:rPr lang="en-US" sz="2000" b="0" i="0" dirty="0">
                <a:solidFill>
                  <a:srgbClr val="091E42"/>
                </a:solidFill>
                <a:effectLst/>
                <a:latin typeface="freight-text-pro"/>
              </a:rPr>
              <a:t>10 items: 2 operations</a:t>
            </a:r>
            <a:br>
              <a:rPr lang="en-US" sz="2000" b="0" i="0" dirty="0">
                <a:solidFill>
                  <a:srgbClr val="091E42"/>
                </a:solidFill>
                <a:effectLst/>
                <a:latin typeface="freight-text-pro"/>
              </a:rPr>
            </a:br>
            <a:r>
              <a:rPr lang="en-US" sz="2000" b="0" i="0" dirty="0">
                <a:solidFill>
                  <a:srgbClr val="091E42"/>
                </a:solidFill>
                <a:effectLst/>
                <a:latin typeface="freight-text-pro"/>
              </a:rPr>
              <a:t>100 items: 3 operations</a:t>
            </a:r>
            <a:br>
              <a:rPr lang="en-US" sz="2000" b="0" i="0" dirty="0">
                <a:solidFill>
                  <a:srgbClr val="091E42"/>
                </a:solidFill>
                <a:effectLst/>
                <a:latin typeface="freight-text-pro"/>
              </a:rPr>
            </a:br>
            <a:r>
              <a:rPr lang="en-US" sz="2000" b="0" i="0" dirty="0">
                <a:solidFill>
                  <a:srgbClr val="091E42"/>
                </a:solidFill>
                <a:effectLst/>
                <a:latin typeface="freight-text-pro"/>
              </a:rPr>
              <a:t>1000 items: 4 operations</a:t>
            </a:r>
            <a:br>
              <a:rPr lang="en-US" sz="2000" b="0" i="0" dirty="0">
                <a:solidFill>
                  <a:srgbClr val="091E42"/>
                </a:solidFill>
                <a:effectLst/>
                <a:latin typeface="freight-text-pro"/>
              </a:rPr>
            </a:br>
            <a:r>
              <a:rPr lang="en-US" sz="2000" b="0" i="0" dirty="0">
                <a:solidFill>
                  <a:srgbClr val="091E42"/>
                </a:solidFill>
                <a:effectLst/>
                <a:latin typeface="freight-text-pro"/>
              </a:rPr>
              <a:t>10,000 items: 5 operations</a:t>
            </a:r>
          </a:p>
          <a:p>
            <a:br>
              <a:rPr lang="en-US" sz="2000" dirty="0"/>
            </a:br>
            <a:endParaRPr lang="en-IN" sz="2000" dirty="0"/>
          </a:p>
        </p:txBody>
      </p:sp>
    </p:spTree>
    <p:extLst>
      <p:ext uri="{BB962C8B-B14F-4D97-AF65-F5344CB8AC3E}">
        <p14:creationId xmlns:p14="http://schemas.microsoft.com/office/powerpoint/2010/main" val="352100267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718351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Working of Heap Sort</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BF14323-4C48-6573-F0A9-9B07C16028C6}"/>
              </a:ext>
            </a:extLst>
          </p:cNvPr>
          <p:cNvSpPr txBox="1"/>
          <p:nvPr/>
        </p:nvSpPr>
        <p:spPr>
          <a:xfrm>
            <a:off x="595604" y="1955432"/>
            <a:ext cx="11000792"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The first step includes the </a:t>
            </a:r>
            <a:r>
              <a:rPr lang="en-US" sz="2400" b="1" dirty="0">
                <a:solidFill>
                  <a:srgbClr val="002060"/>
                </a:solidFill>
                <a:latin typeface="Work Sans" pitchFamily="2" charset="0"/>
              </a:rPr>
              <a:t>creation of a heap </a:t>
            </a:r>
            <a:r>
              <a:rPr lang="en-US" sz="2400" dirty="0">
                <a:solidFill>
                  <a:srgbClr val="002060"/>
                </a:solidFill>
                <a:latin typeface="Work Sans" pitchFamily="2" charset="0"/>
              </a:rPr>
              <a:t>by adjusting the elements of the array.</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After the creation of heap, now </a:t>
            </a:r>
            <a:r>
              <a:rPr lang="en-US" sz="2400" b="1" dirty="0">
                <a:solidFill>
                  <a:srgbClr val="002060"/>
                </a:solidFill>
                <a:latin typeface="Work Sans" pitchFamily="2" charset="0"/>
              </a:rPr>
              <a:t>remove the root element </a:t>
            </a:r>
            <a:r>
              <a:rPr lang="en-US" sz="2400" dirty="0">
                <a:solidFill>
                  <a:srgbClr val="002060"/>
                </a:solidFill>
                <a:latin typeface="Work Sans" pitchFamily="2" charset="0"/>
              </a:rPr>
              <a:t>of the heap repeatedly by shifting it to the end of the array, and then store the heap structure with the remaining elements.</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278671191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92943" y="130990"/>
            <a:ext cx="718351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Heap Sort Example</a:t>
            </a:r>
            <a:endParaRPr lang="fr-FR" sz="2800" b="1" kern="0" spc="-100" dirty="0">
              <a:solidFill>
                <a:schemeClr val="bg1">
                  <a:lumMod val="95000"/>
                  <a:lumOff val="5000"/>
                </a:schemeClr>
              </a:solidFill>
              <a:latin typeface="Arial" panose="020B0604020202020204" pitchFamily="34" charset="0"/>
            </a:endParaRPr>
          </a:p>
        </p:txBody>
      </p:sp>
      <p:pic>
        <p:nvPicPr>
          <p:cNvPr id="3" name="Picture 2">
            <a:extLst>
              <a:ext uri="{FF2B5EF4-FFF2-40B4-BE49-F238E27FC236}">
                <a16:creationId xmlns:a16="http://schemas.microsoft.com/office/drawing/2014/main" id="{64A745FA-DCBF-9240-08B7-0EAB3A82AC96}"/>
              </a:ext>
            </a:extLst>
          </p:cNvPr>
          <p:cNvPicPr>
            <a:picLocks noChangeAspect="1"/>
          </p:cNvPicPr>
          <p:nvPr/>
        </p:nvPicPr>
        <p:blipFill>
          <a:blip r:embed="rId3"/>
          <a:stretch>
            <a:fillRect/>
          </a:stretch>
        </p:blipFill>
        <p:spPr>
          <a:xfrm>
            <a:off x="3077047" y="890209"/>
            <a:ext cx="6412186" cy="5387190"/>
          </a:xfrm>
          <a:prstGeom prst="rect">
            <a:avLst/>
          </a:prstGeom>
        </p:spPr>
      </p:pic>
    </p:spTree>
    <p:extLst>
      <p:ext uri="{BB962C8B-B14F-4D97-AF65-F5344CB8AC3E}">
        <p14:creationId xmlns:p14="http://schemas.microsoft.com/office/powerpoint/2010/main" val="166492699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92943" y="130990"/>
            <a:ext cx="718351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Heap Sort Example</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58214D93-48E5-9C2B-7EFE-131DB34396C3}"/>
              </a:ext>
            </a:extLst>
          </p:cNvPr>
          <p:cNvSpPr txBox="1"/>
          <p:nvPr/>
        </p:nvSpPr>
        <p:spPr>
          <a:xfrm>
            <a:off x="540149" y="1119775"/>
            <a:ext cx="11111702" cy="646331"/>
          </a:xfrm>
          <a:prstGeom prst="rect">
            <a:avLst/>
          </a:prstGeom>
          <a:noFill/>
        </p:spPr>
        <p:txBody>
          <a:bodyPr wrap="square">
            <a:spAutoFit/>
          </a:bodyPr>
          <a:lstStyle/>
          <a:p>
            <a:r>
              <a:rPr lang="en-US" b="0" i="0" dirty="0">
                <a:solidFill>
                  <a:srgbClr val="333333"/>
                </a:solidFill>
                <a:effectLst/>
                <a:latin typeface="inter-regular"/>
              </a:rPr>
              <a:t>Next, we have to delete the root element </a:t>
            </a:r>
            <a:r>
              <a:rPr lang="en-US" b="1" i="0" dirty="0">
                <a:solidFill>
                  <a:srgbClr val="333333"/>
                </a:solidFill>
                <a:effectLst/>
                <a:latin typeface="inter-bold"/>
              </a:rPr>
              <a:t>(89)</a:t>
            </a:r>
            <a:r>
              <a:rPr lang="en-US" b="0" i="0" dirty="0">
                <a:solidFill>
                  <a:srgbClr val="333333"/>
                </a:solidFill>
                <a:effectLst/>
                <a:latin typeface="inter-regular"/>
              </a:rPr>
              <a:t> from the max heap. To delete this node, we have to swap it with the last node, i.e. </a:t>
            </a:r>
            <a:r>
              <a:rPr lang="en-US" b="1" i="0" dirty="0">
                <a:solidFill>
                  <a:srgbClr val="333333"/>
                </a:solidFill>
                <a:effectLst/>
                <a:latin typeface="inter-bold"/>
              </a:rPr>
              <a:t>(11).</a:t>
            </a:r>
            <a:r>
              <a:rPr lang="en-US" b="0" i="0" dirty="0">
                <a:solidFill>
                  <a:srgbClr val="333333"/>
                </a:solidFill>
                <a:effectLst/>
                <a:latin typeface="inter-regular"/>
              </a:rPr>
              <a:t> After deleting the root element, we again have to </a:t>
            </a:r>
            <a:r>
              <a:rPr lang="en-US" b="0" i="0" dirty="0" err="1">
                <a:solidFill>
                  <a:srgbClr val="333333"/>
                </a:solidFill>
                <a:effectLst/>
                <a:latin typeface="inter-regular"/>
              </a:rPr>
              <a:t>heapify</a:t>
            </a:r>
            <a:r>
              <a:rPr lang="en-US" b="0" i="0" dirty="0">
                <a:solidFill>
                  <a:srgbClr val="333333"/>
                </a:solidFill>
                <a:effectLst/>
                <a:latin typeface="inter-regular"/>
              </a:rPr>
              <a:t> it to convert it into max heap</a:t>
            </a:r>
            <a:endParaRPr lang="en-IN" dirty="0"/>
          </a:p>
        </p:txBody>
      </p:sp>
      <p:pic>
        <p:nvPicPr>
          <p:cNvPr id="7" name="Picture 6">
            <a:extLst>
              <a:ext uri="{FF2B5EF4-FFF2-40B4-BE49-F238E27FC236}">
                <a16:creationId xmlns:a16="http://schemas.microsoft.com/office/drawing/2014/main" id="{4E58393D-9641-AC0E-E151-FECC432B007F}"/>
              </a:ext>
            </a:extLst>
          </p:cNvPr>
          <p:cNvPicPr>
            <a:picLocks noChangeAspect="1"/>
          </p:cNvPicPr>
          <p:nvPr/>
        </p:nvPicPr>
        <p:blipFill>
          <a:blip r:embed="rId3"/>
          <a:stretch>
            <a:fillRect/>
          </a:stretch>
        </p:blipFill>
        <p:spPr>
          <a:xfrm>
            <a:off x="3383045" y="2324004"/>
            <a:ext cx="5425910" cy="2209992"/>
          </a:xfrm>
          <a:prstGeom prst="rect">
            <a:avLst/>
          </a:prstGeom>
        </p:spPr>
      </p:pic>
      <p:pic>
        <p:nvPicPr>
          <p:cNvPr id="9" name="Picture 8">
            <a:extLst>
              <a:ext uri="{FF2B5EF4-FFF2-40B4-BE49-F238E27FC236}">
                <a16:creationId xmlns:a16="http://schemas.microsoft.com/office/drawing/2014/main" id="{DE00CD86-8306-F281-81D9-87FA8F150678}"/>
              </a:ext>
            </a:extLst>
          </p:cNvPr>
          <p:cNvPicPr>
            <a:picLocks noChangeAspect="1"/>
          </p:cNvPicPr>
          <p:nvPr/>
        </p:nvPicPr>
        <p:blipFill>
          <a:blip r:embed="rId4"/>
          <a:stretch>
            <a:fillRect/>
          </a:stretch>
        </p:blipFill>
        <p:spPr>
          <a:xfrm>
            <a:off x="3623392" y="5091894"/>
            <a:ext cx="5281118" cy="823031"/>
          </a:xfrm>
          <a:prstGeom prst="rect">
            <a:avLst/>
          </a:prstGeom>
        </p:spPr>
      </p:pic>
    </p:spTree>
    <p:extLst>
      <p:ext uri="{BB962C8B-B14F-4D97-AF65-F5344CB8AC3E}">
        <p14:creationId xmlns:p14="http://schemas.microsoft.com/office/powerpoint/2010/main" val="49114739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2C7BE-4680-1FE3-956B-AFC890547A4C}"/>
              </a:ext>
            </a:extLst>
          </p:cNvPr>
          <p:cNvPicPr>
            <a:picLocks noChangeAspect="1"/>
          </p:cNvPicPr>
          <p:nvPr/>
        </p:nvPicPr>
        <p:blipFill>
          <a:blip r:embed="rId3"/>
          <a:stretch>
            <a:fillRect/>
          </a:stretch>
        </p:blipFill>
        <p:spPr>
          <a:xfrm>
            <a:off x="83523" y="136049"/>
            <a:ext cx="5082980" cy="2293819"/>
          </a:xfrm>
          <a:prstGeom prst="rect">
            <a:avLst/>
          </a:prstGeom>
        </p:spPr>
      </p:pic>
      <p:pic>
        <p:nvPicPr>
          <p:cNvPr id="8" name="Picture 7">
            <a:extLst>
              <a:ext uri="{FF2B5EF4-FFF2-40B4-BE49-F238E27FC236}">
                <a16:creationId xmlns:a16="http://schemas.microsoft.com/office/drawing/2014/main" id="{9F3D7DD0-ABAB-A7DE-A146-CD1A0D112C0D}"/>
              </a:ext>
            </a:extLst>
          </p:cNvPr>
          <p:cNvPicPr>
            <a:picLocks noChangeAspect="1"/>
          </p:cNvPicPr>
          <p:nvPr/>
        </p:nvPicPr>
        <p:blipFill>
          <a:blip r:embed="rId4"/>
          <a:stretch>
            <a:fillRect/>
          </a:stretch>
        </p:blipFill>
        <p:spPr>
          <a:xfrm>
            <a:off x="464556" y="2654761"/>
            <a:ext cx="4701947" cy="708721"/>
          </a:xfrm>
          <a:prstGeom prst="rect">
            <a:avLst/>
          </a:prstGeom>
        </p:spPr>
      </p:pic>
      <p:pic>
        <p:nvPicPr>
          <p:cNvPr id="11" name="Picture 10">
            <a:extLst>
              <a:ext uri="{FF2B5EF4-FFF2-40B4-BE49-F238E27FC236}">
                <a16:creationId xmlns:a16="http://schemas.microsoft.com/office/drawing/2014/main" id="{AAE6D6E5-628F-28D9-5077-286A82C0EBEA}"/>
              </a:ext>
            </a:extLst>
          </p:cNvPr>
          <p:cNvPicPr>
            <a:picLocks noChangeAspect="1"/>
          </p:cNvPicPr>
          <p:nvPr/>
        </p:nvPicPr>
        <p:blipFill>
          <a:blip r:embed="rId5"/>
          <a:stretch>
            <a:fillRect/>
          </a:stretch>
        </p:blipFill>
        <p:spPr>
          <a:xfrm>
            <a:off x="155919" y="3588375"/>
            <a:ext cx="4938188" cy="2225233"/>
          </a:xfrm>
          <a:prstGeom prst="rect">
            <a:avLst/>
          </a:prstGeom>
        </p:spPr>
      </p:pic>
      <p:pic>
        <p:nvPicPr>
          <p:cNvPr id="13" name="Picture 12">
            <a:extLst>
              <a:ext uri="{FF2B5EF4-FFF2-40B4-BE49-F238E27FC236}">
                <a16:creationId xmlns:a16="http://schemas.microsoft.com/office/drawing/2014/main" id="{5C5B05F0-E057-25EF-4EAE-0388D23CCB47}"/>
              </a:ext>
            </a:extLst>
          </p:cNvPr>
          <p:cNvPicPr>
            <a:picLocks noChangeAspect="1"/>
          </p:cNvPicPr>
          <p:nvPr/>
        </p:nvPicPr>
        <p:blipFill>
          <a:blip r:embed="rId6"/>
          <a:stretch>
            <a:fillRect/>
          </a:stretch>
        </p:blipFill>
        <p:spPr>
          <a:xfrm>
            <a:off x="464556" y="5997988"/>
            <a:ext cx="4671465" cy="723963"/>
          </a:xfrm>
          <a:prstGeom prst="rect">
            <a:avLst/>
          </a:prstGeom>
        </p:spPr>
      </p:pic>
      <p:pic>
        <p:nvPicPr>
          <p:cNvPr id="15" name="Picture 14">
            <a:extLst>
              <a:ext uri="{FF2B5EF4-FFF2-40B4-BE49-F238E27FC236}">
                <a16:creationId xmlns:a16="http://schemas.microsoft.com/office/drawing/2014/main" id="{FF5E55B1-3F5C-E4D3-4224-148822F5C9E6}"/>
              </a:ext>
            </a:extLst>
          </p:cNvPr>
          <p:cNvPicPr>
            <a:picLocks noChangeAspect="1"/>
          </p:cNvPicPr>
          <p:nvPr/>
        </p:nvPicPr>
        <p:blipFill>
          <a:blip r:embed="rId7"/>
          <a:stretch>
            <a:fillRect/>
          </a:stretch>
        </p:blipFill>
        <p:spPr>
          <a:xfrm>
            <a:off x="6299661" y="136049"/>
            <a:ext cx="4892464" cy="2301439"/>
          </a:xfrm>
          <a:prstGeom prst="rect">
            <a:avLst/>
          </a:prstGeom>
        </p:spPr>
      </p:pic>
      <p:pic>
        <p:nvPicPr>
          <p:cNvPr id="17" name="Picture 16">
            <a:extLst>
              <a:ext uri="{FF2B5EF4-FFF2-40B4-BE49-F238E27FC236}">
                <a16:creationId xmlns:a16="http://schemas.microsoft.com/office/drawing/2014/main" id="{5B3189A1-C1CA-132A-43A7-75A5D6361B1B}"/>
              </a:ext>
            </a:extLst>
          </p:cNvPr>
          <p:cNvPicPr>
            <a:picLocks noChangeAspect="1"/>
          </p:cNvPicPr>
          <p:nvPr/>
        </p:nvPicPr>
        <p:blipFill>
          <a:blip r:embed="rId8"/>
          <a:stretch>
            <a:fillRect/>
          </a:stretch>
        </p:blipFill>
        <p:spPr>
          <a:xfrm>
            <a:off x="6505419" y="2515193"/>
            <a:ext cx="4686706" cy="670618"/>
          </a:xfrm>
          <a:prstGeom prst="rect">
            <a:avLst/>
          </a:prstGeom>
        </p:spPr>
      </p:pic>
      <p:pic>
        <p:nvPicPr>
          <p:cNvPr id="19" name="Picture 18">
            <a:extLst>
              <a:ext uri="{FF2B5EF4-FFF2-40B4-BE49-F238E27FC236}">
                <a16:creationId xmlns:a16="http://schemas.microsoft.com/office/drawing/2014/main" id="{83AF7EAA-AD04-7CA5-1313-A83E5A04743A}"/>
              </a:ext>
            </a:extLst>
          </p:cNvPr>
          <p:cNvPicPr>
            <a:picLocks noChangeAspect="1"/>
          </p:cNvPicPr>
          <p:nvPr/>
        </p:nvPicPr>
        <p:blipFill>
          <a:blip r:embed="rId9"/>
          <a:stretch>
            <a:fillRect/>
          </a:stretch>
        </p:blipFill>
        <p:spPr>
          <a:xfrm>
            <a:off x="6471126" y="3836046"/>
            <a:ext cx="4549534" cy="1729890"/>
          </a:xfrm>
          <a:prstGeom prst="rect">
            <a:avLst/>
          </a:prstGeom>
        </p:spPr>
      </p:pic>
      <p:pic>
        <p:nvPicPr>
          <p:cNvPr id="21" name="Picture 20">
            <a:extLst>
              <a:ext uri="{FF2B5EF4-FFF2-40B4-BE49-F238E27FC236}">
                <a16:creationId xmlns:a16="http://schemas.microsoft.com/office/drawing/2014/main" id="{2FA803F2-513C-2A5A-D2CA-0FE9E496F850}"/>
              </a:ext>
            </a:extLst>
          </p:cNvPr>
          <p:cNvPicPr>
            <a:picLocks noChangeAspect="1"/>
          </p:cNvPicPr>
          <p:nvPr/>
        </p:nvPicPr>
        <p:blipFill>
          <a:blip r:embed="rId10"/>
          <a:stretch>
            <a:fillRect/>
          </a:stretch>
        </p:blipFill>
        <p:spPr>
          <a:xfrm>
            <a:off x="6528607" y="5997988"/>
            <a:ext cx="4762913" cy="701101"/>
          </a:xfrm>
          <a:prstGeom prst="rect">
            <a:avLst/>
          </a:prstGeom>
        </p:spPr>
      </p:pic>
    </p:spTree>
    <p:extLst>
      <p:ext uri="{BB962C8B-B14F-4D97-AF65-F5344CB8AC3E}">
        <p14:creationId xmlns:p14="http://schemas.microsoft.com/office/powerpoint/2010/main" val="96554108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F39EBA2-34D1-0113-B848-BE425876DE31}"/>
              </a:ext>
            </a:extLst>
          </p:cNvPr>
          <p:cNvPicPr>
            <a:picLocks noChangeAspect="1"/>
          </p:cNvPicPr>
          <p:nvPr/>
        </p:nvPicPr>
        <p:blipFill>
          <a:blip r:embed="rId3"/>
          <a:stretch>
            <a:fillRect/>
          </a:stretch>
        </p:blipFill>
        <p:spPr>
          <a:xfrm>
            <a:off x="365001" y="435504"/>
            <a:ext cx="4930567" cy="1844200"/>
          </a:xfrm>
          <a:prstGeom prst="rect">
            <a:avLst/>
          </a:prstGeom>
        </p:spPr>
      </p:pic>
      <p:pic>
        <p:nvPicPr>
          <p:cNvPr id="25" name="Picture 24">
            <a:extLst>
              <a:ext uri="{FF2B5EF4-FFF2-40B4-BE49-F238E27FC236}">
                <a16:creationId xmlns:a16="http://schemas.microsoft.com/office/drawing/2014/main" id="{D9108244-6F42-70D9-53FB-1A6097D7B35A}"/>
              </a:ext>
            </a:extLst>
          </p:cNvPr>
          <p:cNvPicPr>
            <a:picLocks noChangeAspect="1"/>
          </p:cNvPicPr>
          <p:nvPr/>
        </p:nvPicPr>
        <p:blipFill>
          <a:blip r:embed="rId4"/>
          <a:stretch>
            <a:fillRect/>
          </a:stretch>
        </p:blipFill>
        <p:spPr>
          <a:xfrm>
            <a:off x="555517" y="2512311"/>
            <a:ext cx="4740051" cy="769687"/>
          </a:xfrm>
          <a:prstGeom prst="rect">
            <a:avLst/>
          </a:prstGeom>
        </p:spPr>
      </p:pic>
      <p:pic>
        <p:nvPicPr>
          <p:cNvPr id="27" name="Picture 26">
            <a:extLst>
              <a:ext uri="{FF2B5EF4-FFF2-40B4-BE49-F238E27FC236}">
                <a16:creationId xmlns:a16="http://schemas.microsoft.com/office/drawing/2014/main" id="{5F1CDE2E-7A50-122F-5760-0748675E73FF}"/>
              </a:ext>
            </a:extLst>
          </p:cNvPr>
          <p:cNvPicPr>
            <a:picLocks noChangeAspect="1"/>
          </p:cNvPicPr>
          <p:nvPr/>
        </p:nvPicPr>
        <p:blipFill>
          <a:blip r:embed="rId5"/>
          <a:stretch>
            <a:fillRect/>
          </a:stretch>
        </p:blipFill>
        <p:spPr>
          <a:xfrm>
            <a:off x="365001" y="3816942"/>
            <a:ext cx="5197290" cy="1295512"/>
          </a:xfrm>
          <a:prstGeom prst="rect">
            <a:avLst/>
          </a:prstGeom>
        </p:spPr>
      </p:pic>
      <p:pic>
        <p:nvPicPr>
          <p:cNvPr id="29" name="Picture 28">
            <a:extLst>
              <a:ext uri="{FF2B5EF4-FFF2-40B4-BE49-F238E27FC236}">
                <a16:creationId xmlns:a16="http://schemas.microsoft.com/office/drawing/2014/main" id="{9DF0E3FB-7287-34BD-F5C0-2915439C049C}"/>
              </a:ext>
            </a:extLst>
          </p:cNvPr>
          <p:cNvPicPr>
            <a:picLocks noChangeAspect="1"/>
          </p:cNvPicPr>
          <p:nvPr/>
        </p:nvPicPr>
        <p:blipFill>
          <a:blip r:embed="rId6"/>
          <a:stretch>
            <a:fillRect/>
          </a:stretch>
        </p:blipFill>
        <p:spPr>
          <a:xfrm>
            <a:off x="761275" y="5462885"/>
            <a:ext cx="4801016" cy="746825"/>
          </a:xfrm>
          <a:prstGeom prst="rect">
            <a:avLst/>
          </a:prstGeom>
        </p:spPr>
      </p:pic>
      <p:pic>
        <p:nvPicPr>
          <p:cNvPr id="31" name="Picture 30">
            <a:extLst>
              <a:ext uri="{FF2B5EF4-FFF2-40B4-BE49-F238E27FC236}">
                <a16:creationId xmlns:a16="http://schemas.microsoft.com/office/drawing/2014/main" id="{CF6B4A70-B2EA-E24C-06D7-898054207A74}"/>
              </a:ext>
            </a:extLst>
          </p:cNvPr>
          <p:cNvPicPr>
            <a:picLocks noChangeAspect="1"/>
          </p:cNvPicPr>
          <p:nvPr/>
        </p:nvPicPr>
        <p:blipFill>
          <a:blip r:embed="rId7"/>
          <a:stretch>
            <a:fillRect/>
          </a:stretch>
        </p:blipFill>
        <p:spPr>
          <a:xfrm>
            <a:off x="6823683" y="2204940"/>
            <a:ext cx="4198984" cy="899238"/>
          </a:xfrm>
          <a:prstGeom prst="rect">
            <a:avLst/>
          </a:prstGeom>
        </p:spPr>
      </p:pic>
      <p:pic>
        <p:nvPicPr>
          <p:cNvPr id="33" name="Picture 32">
            <a:extLst>
              <a:ext uri="{FF2B5EF4-FFF2-40B4-BE49-F238E27FC236}">
                <a16:creationId xmlns:a16="http://schemas.microsoft.com/office/drawing/2014/main" id="{C18B45BC-95CA-6A5A-12E1-1E006BB89ADD}"/>
              </a:ext>
            </a:extLst>
          </p:cNvPr>
          <p:cNvPicPr>
            <a:picLocks noChangeAspect="1"/>
          </p:cNvPicPr>
          <p:nvPr/>
        </p:nvPicPr>
        <p:blipFill>
          <a:blip r:embed="rId8"/>
          <a:stretch>
            <a:fillRect/>
          </a:stretch>
        </p:blipFill>
        <p:spPr>
          <a:xfrm>
            <a:off x="6823683" y="3399462"/>
            <a:ext cx="4587638" cy="708721"/>
          </a:xfrm>
          <a:prstGeom prst="rect">
            <a:avLst/>
          </a:prstGeom>
        </p:spPr>
      </p:pic>
    </p:spTree>
    <p:extLst>
      <p:ext uri="{BB962C8B-B14F-4D97-AF65-F5344CB8AC3E}">
        <p14:creationId xmlns:p14="http://schemas.microsoft.com/office/powerpoint/2010/main" val="209066343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64951" y="466892"/>
            <a:ext cx="718351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 Heap Sort Complexity</a:t>
            </a:r>
            <a:endParaRPr lang="fr-FR" sz="2800" b="1" kern="0" spc="-100" dirty="0">
              <a:solidFill>
                <a:schemeClr val="bg1">
                  <a:lumMod val="95000"/>
                  <a:lumOff val="5000"/>
                </a:schemeClr>
              </a:solidFill>
              <a:latin typeface="Arial" panose="020B0604020202020204" pitchFamily="34" charset="0"/>
            </a:endParaRPr>
          </a:p>
        </p:txBody>
      </p:sp>
      <p:graphicFrame>
        <p:nvGraphicFramePr>
          <p:cNvPr id="2" name="Table 1">
            <a:extLst>
              <a:ext uri="{FF2B5EF4-FFF2-40B4-BE49-F238E27FC236}">
                <a16:creationId xmlns:a16="http://schemas.microsoft.com/office/drawing/2014/main" id="{563D50A5-D1F8-BE01-6101-B923D134BAF8}"/>
              </a:ext>
            </a:extLst>
          </p:cNvPr>
          <p:cNvGraphicFramePr>
            <a:graphicFrameLocks noGrp="1"/>
          </p:cNvGraphicFramePr>
          <p:nvPr>
            <p:extLst>
              <p:ext uri="{D42A27DB-BD31-4B8C-83A1-F6EECF244321}">
                <p14:modId xmlns:p14="http://schemas.microsoft.com/office/powerpoint/2010/main" val="3005934738"/>
              </p:ext>
            </p:extLst>
          </p:nvPr>
        </p:nvGraphicFramePr>
        <p:xfrm>
          <a:off x="1929200" y="2282595"/>
          <a:ext cx="7183514" cy="2158775"/>
        </p:xfrm>
        <a:graphic>
          <a:graphicData uri="http://schemas.openxmlformats.org/drawingml/2006/table">
            <a:tbl>
              <a:tblPr/>
              <a:tblGrid>
                <a:gridCol w="3591757">
                  <a:extLst>
                    <a:ext uri="{9D8B030D-6E8A-4147-A177-3AD203B41FA5}">
                      <a16:colId xmlns:a16="http://schemas.microsoft.com/office/drawing/2014/main" val="300506343"/>
                    </a:ext>
                  </a:extLst>
                </a:gridCol>
                <a:gridCol w="3591757">
                  <a:extLst>
                    <a:ext uri="{9D8B030D-6E8A-4147-A177-3AD203B41FA5}">
                      <a16:colId xmlns:a16="http://schemas.microsoft.com/office/drawing/2014/main" val="3835440804"/>
                    </a:ext>
                  </a:extLst>
                </a:gridCol>
              </a:tblGrid>
              <a:tr h="599660">
                <a:tc>
                  <a:txBody>
                    <a:bodyPr/>
                    <a:lstStyle/>
                    <a:p>
                      <a:pPr algn="l" fontAlgn="t"/>
                      <a:r>
                        <a:rPr lang="en-IN">
                          <a:solidFill>
                            <a:srgbClr val="000000"/>
                          </a:solidFill>
                          <a:effectLst/>
                          <a:latin typeface="times new roman" panose="02020603050405020304" pitchFamily="18" charset="0"/>
                        </a:rPr>
                        <a:t>Case</a:t>
                      </a:r>
                    </a:p>
                  </a:txBody>
                  <a:tcPr marT="91440" marB="91440">
                    <a:lnL w="7620" cap="flat" cmpd="sng" algn="ctr">
                      <a:solidFill>
                        <a:srgbClr val="2098AE"/>
                      </a:solidFill>
                      <a:prstDash val="solid"/>
                      <a:round/>
                      <a:headEnd type="none" w="med" len="med"/>
                      <a:tailEnd type="none" w="med" len="med"/>
                    </a:lnL>
                    <a:lnR w="7620" cap="flat" cmpd="sng" algn="ctr">
                      <a:solidFill>
                        <a:srgbClr val="2098AE"/>
                      </a:solidFill>
                      <a:prstDash val="solid"/>
                      <a:round/>
                      <a:headEnd type="none" w="med" len="med"/>
                      <a:tailEnd type="none" w="med" len="med"/>
                    </a:lnR>
                    <a:lnT w="7620" cap="flat" cmpd="sng" algn="ctr">
                      <a:solidFill>
                        <a:srgbClr val="2098A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Time Complexity</a:t>
                      </a:r>
                    </a:p>
                  </a:txBody>
                  <a:tcPr marT="91440" marB="91440">
                    <a:lnL w="7620" cap="flat" cmpd="sng" algn="ctr">
                      <a:solidFill>
                        <a:srgbClr val="2098AE"/>
                      </a:solidFill>
                      <a:prstDash val="solid"/>
                      <a:round/>
                      <a:headEnd type="none" w="med" len="med"/>
                      <a:tailEnd type="none" w="med" len="med"/>
                    </a:lnL>
                    <a:lnR w="7620" cap="flat" cmpd="sng" algn="ctr">
                      <a:solidFill>
                        <a:srgbClr val="2098AE"/>
                      </a:solidFill>
                      <a:prstDash val="solid"/>
                      <a:round/>
                      <a:headEnd type="none" w="med" len="med"/>
                      <a:tailEnd type="none" w="med" len="med"/>
                    </a:lnR>
                    <a:lnT w="7620" cap="flat" cmpd="sng" algn="ctr">
                      <a:solidFill>
                        <a:srgbClr val="2098A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771742929"/>
                  </a:ext>
                </a:extLst>
              </a:tr>
              <a:tr h="519705">
                <a:tc>
                  <a:txBody>
                    <a:bodyPr/>
                    <a:lstStyle/>
                    <a:p>
                      <a:pPr algn="just" fontAlgn="t"/>
                      <a:r>
                        <a:rPr lang="en-IN" b="1">
                          <a:solidFill>
                            <a:srgbClr val="333333"/>
                          </a:solidFill>
                          <a:effectLst/>
                          <a:latin typeface="inter-bold"/>
                        </a:rPr>
                        <a:t>Best Case</a:t>
                      </a:r>
                      <a:endParaRPr lang="en-IN">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a:solidFill>
                            <a:srgbClr val="333333"/>
                          </a:solidFill>
                          <a:effectLst/>
                          <a:latin typeface="inter-regular"/>
                        </a:rPr>
                        <a:t>O(n logn)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86341398"/>
                  </a:ext>
                </a:extLst>
              </a:tr>
              <a:tr h="519705">
                <a:tc>
                  <a:txBody>
                    <a:bodyPr/>
                    <a:lstStyle/>
                    <a:p>
                      <a:pPr algn="just" fontAlgn="t"/>
                      <a:r>
                        <a:rPr lang="en-IN" b="1">
                          <a:solidFill>
                            <a:srgbClr val="333333"/>
                          </a:solidFill>
                          <a:effectLst/>
                          <a:latin typeface="inter-bold"/>
                        </a:rPr>
                        <a:t>Average Case</a:t>
                      </a:r>
                      <a:endParaRPr lang="en-IN">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a:solidFill>
                            <a:srgbClr val="333333"/>
                          </a:solidFill>
                          <a:effectLst/>
                          <a:latin typeface="inter-regular"/>
                        </a:rPr>
                        <a:t>O(n log 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33532439"/>
                  </a:ext>
                </a:extLst>
              </a:tr>
              <a:tr h="519705">
                <a:tc>
                  <a:txBody>
                    <a:bodyPr/>
                    <a:lstStyle/>
                    <a:p>
                      <a:pPr algn="just" fontAlgn="t"/>
                      <a:r>
                        <a:rPr lang="en-IN" b="1">
                          <a:solidFill>
                            <a:srgbClr val="333333"/>
                          </a:solidFill>
                          <a:effectLst/>
                          <a:latin typeface="inter-bold"/>
                        </a:rPr>
                        <a:t>Worst Case</a:t>
                      </a:r>
                      <a:endParaRPr lang="en-IN">
                        <a:solidFill>
                          <a:srgbClr val="333333"/>
                        </a:solidFill>
                        <a:effectLst/>
                        <a:latin typeface="inter-regular"/>
                      </a:endParaRP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dirty="0">
                          <a:solidFill>
                            <a:srgbClr val="333333"/>
                          </a:solidFill>
                          <a:effectLst/>
                          <a:latin typeface="inter-regular"/>
                        </a:rPr>
                        <a:t>O(n log n)</a:t>
                      </a:r>
                    </a:p>
                  </a:txBody>
                  <a:tcPr marL="60960" marR="60960" marT="60960" marB="60960">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113829"/>
                  </a:ext>
                </a:extLst>
              </a:tr>
            </a:tbl>
          </a:graphicData>
        </a:graphic>
      </p:graphicFrame>
    </p:spTree>
    <p:extLst>
      <p:ext uri="{BB962C8B-B14F-4D97-AF65-F5344CB8AC3E}">
        <p14:creationId xmlns:p14="http://schemas.microsoft.com/office/powerpoint/2010/main" val="315610552"/>
      </p:ext>
    </p:extLst>
  </p:cSld>
  <p:clrMapOvr>
    <a:masterClrMapping/>
  </p:clrMapOvr>
  <p:transition>
    <p:fade/>
  </p:transition>
</p:sld>
</file>

<file path=ppt/theme/theme1.xml><?xml version="1.0" encoding="utf-8"?>
<a:theme xmlns:a="http://schemas.openxmlformats.org/drawingml/2006/main" name="WHITE">
  <a:themeElements>
    <a:clrScheme name="Custom 105">
      <a:dk1>
        <a:srgbClr val="FFFFFF"/>
      </a:dk1>
      <a:lt1>
        <a:srgbClr val="000000"/>
      </a:lt1>
      <a:dk2>
        <a:srgbClr val="FFFFFF"/>
      </a:dk2>
      <a:lt2>
        <a:srgbClr val="000000"/>
      </a:lt2>
      <a:accent1>
        <a:srgbClr val="4336F4"/>
      </a:accent1>
      <a:accent2>
        <a:srgbClr val="4336F4"/>
      </a:accent2>
      <a:accent3>
        <a:srgbClr val="4336F4"/>
      </a:accent3>
      <a:accent4>
        <a:srgbClr val="4336F4"/>
      </a:accent4>
      <a:accent5>
        <a:srgbClr val="4336F4"/>
      </a:accent5>
      <a:accent6>
        <a:srgbClr val="4336F4"/>
      </a:accent6>
      <a:hlink>
        <a:srgbClr val="4336F4"/>
      </a:hlink>
      <a:folHlink>
        <a:srgbClr val="4336F4"/>
      </a:folHlink>
    </a:clrScheme>
    <a:fontScheme name="Custom 7">
      <a:majorFont>
        <a:latin typeface="Inter Semi Bo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30428</TotalTime>
  <Words>5292</Words>
  <Application>Microsoft Office PowerPoint</Application>
  <PresentationFormat>Widescreen</PresentationFormat>
  <Paragraphs>621</Paragraphs>
  <Slides>95</Slides>
  <Notes>94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95</vt:i4>
      </vt:variant>
    </vt:vector>
  </HeadingPairs>
  <TitlesOfParts>
    <vt:vector size="106" baseType="lpstr">
      <vt:lpstr>Arial</vt:lpstr>
      <vt:lpstr>erdana</vt:lpstr>
      <vt:lpstr>freight-text-pro</vt:lpstr>
      <vt:lpstr>Inter</vt:lpstr>
      <vt:lpstr>inter-bold</vt:lpstr>
      <vt:lpstr>inter-regular</vt:lpstr>
      <vt:lpstr>Nunito Sans</vt:lpstr>
      <vt:lpstr>Roboto Slab</vt:lpstr>
      <vt:lpstr>Times New Roman</vt:lpstr>
      <vt:lpstr>Work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Slidor - Selfone</dc:title>
  <dc:creator>Slidor</dc:creator>
  <cp:keywords>selfone</cp:keywords>
  <cp:lastModifiedBy>Amol Patil</cp:lastModifiedBy>
  <cp:revision>589</cp:revision>
  <dcterms:created xsi:type="dcterms:W3CDTF">2019-03-28T09:08:51Z</dcterms:created>
  <dcterms:modified xsi:type="dcterms:W3CDTF">2023-10-12T23:21:42Z</dcterms:modified>
</cp:coreProperties>
</file>